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8792" y="204342"/>
            <a:ext cx="8046415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9809"/>
            <a:ext cx="8072119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574"/>
            <a:ext cx="8229600" cy="2218690"/>
          </a:xfrm>
          <a:prstGeom prst="rect">
            <a:avLst/>
          </a:prstGeom>
          <a:solidFill>
            <a:srgbClr val="FCEADA"/>
          </a:solidFill>
          <a:ln w="9525">
            <a:solidFill>
              <a:srgbClr val="8EB4E2"/>
            </a:solidFill>
          </a:ln>
        </p:spPr>
        <p:txBody>
          <a:bodyPr vert="horz" wrap="square" lIns="0" tIns="3981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135"/>
              </a:spcBef>
            </a:pPr>
            <a:r>
              <a:rPr sz="4400" dirty="0">
                <a:solidFill>
                  <a:srgbClr val="375F92"/>
                </a:solidFill>
                <a:latin typeface="Calibri"/>
                <a:cs typeface="Calibri"/>
              </a:rPr>
              <a:t>Практические</a:t>
            </a:r>
            <a:r>
              <a:rPr sz="4400" spc="-9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375F92"/>
                </a:solidFill>
                <a:latin typeface="Calibri"/>
                <a:cs typeface="Calibri"/>
              </a:rPr>
              <a:t>рекомендации</a:t>
            </a:r>
            <a:endParaRPr sz="4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4400" spc="-5" dirty="0">
                <a:solidFill>
                  <a:srgbClr val="375F92"/>
                </a:solidFill>
                <a:latin typeface="Calibri"/>
                <a:cs typeface="Calibri"/>
              </a:rPr>
              <a:t>семье</a:t>
            </a:r>
            <a:r>
              <a:rPr sz="4400" spc="-10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375F92"/>
                </a:solidFill>
                <a:latin typeface="Calibri"/>
                <a:cs typeface="Calibri"/>
              </a:rPr>
              <a:t>ребенка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648" y="2780957"/>
            <a:ext cx="5525008" cy="295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4000" spc="-15" dirty="0"/>
              <a:t>Рекомендации по</a:t>
            </a:r>
            <a:r>
              <a:rPr sz="4000" spc="20" dirty="0"/>
              <a:t> </a:t>
            </a:r>
            <a:r>
              <a:rPr sz="4000" spc="-10" dirty="0"/>
              <a:t>сопровождению</a:t>
            </a:r>
            <a:endParaRPr sz="4000"/>
          </a:p>
          <a:p>
            <a:pPr marL="635" algn="ctr">
              <a:lnSpc>
                <a:spcPct val="100000"/>
              </a:lnSpc>
            </a:pPr>
            <a:r>
              <a:rPr sz="4000" spc="-5" dirty="0"/>
              <a:t>первых дней в</a:t>
            </a:r>
            <a:r>
              <a:rPr sz="4000" spc="-55" dirty="0"/>
              <a:t> </a:t>
            </a:r>
            <a:r>
              <a:rPr sz="4000" spc="-15" dirty="0"/>
              <a:t>саду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57200" y="1988883"/>
            <a:ext cx="7787640" cy="4137660"/>
          </a:xfrm>
          <a:custGeom>
            <a:avLst/>
            <a:gdLst/>
            <a:ahLst/>
            <a:cxnLst/>
            <a:rect l="l" t="t" r="r" b="b"/>
            <a:pathLst>
              <a:path w="7787640" h="4137660">
                <a:moveTo>
                  <a:pt x="0" y="4137279"/>
                </a:moveTo>
                <a:lnTo>
                  <a:pt x="7787258" y="4137279"/>
                </a:lnTo>
                <a:lnTo>
                  <a:pt x="7787258" y="0"/>
                </a:lnTo>
                <a:lnTo>
                  <a:pt x="0" y="0"/>
                </a:lnTo>
                <a:lnTo>
                  <a:pt x="0" y="4137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988883"/>
            <a:ext cx="7787640" cy="4137660"/>
          </a:xfrm>
          <a:custGeom>
            <a:avLst/>
            <a:gdLst/>
            <a:ahLst/>
            <a:cxnLst/>
            <a:rect l="l" t="t" r="r" b="b"/>
            <a:pathLst>
              <a:path w="7787640" h="4137660">
                <a:moveTo>
                  <a:pt x="0" y="4137279"/>
                </a:moveTo>
                <a:lnTo>
                  <a:pt x="7787258" y="4137279"/>
                </a:lnTo>
                <a:lnTo>
                  <a:pt x="7787258" y="0"/>
                </a:lnTo>
                <a:lnTo>
                  <a:pt x="0" y="0"/>
                </a:lnTo>
                <a:lnTo>
                  <a:pt x="0" y="4137279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2022475"/>
            <a:ext cx="7403465" cy="391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40" dirty="0">
                <a:latin typeface="Calibri"/>
                <a:cs typeface="Calibri"/>
              </a:rPr>
              <a:t>Будьте </a:t>
            </a:r>
            <a:r>
              <a:rPr sz="2500" spc="-10" dirty="0">
                <a:latin typeface="Calibri"/>
                <a:cs typeface="Calibri"/>
              </a:rPr>
              <a:t>готовы: </a:t>
            </a:r>
            <a:r>
              <a:rPr sz="2500" spc="-5" dirty="0">
                <a:latin typeface="Calibri"/>
                <a:cs typeface="Calibri"/>
              </a:rPr>
              <a:t>на 10-15 </a:t>
            </a:r>
            <a:r>
              <a:rPr sz="2500" spc="-10" dirty="0">
                <a:latin typeface="Calibri"/>
                <a:cs typeface="Calibri"/>
              </a:rPr>
              <a:t>день </a:t>
            </a:r>
            <a:r>
              <a:rPr sz="2500" spc="-5" dirty="0">
                <a:latin typeface="Calibri"/>
                <a:cs typeface="Calibri"/>
              </a:rPr>
              <a:t>ребенок, возможно,  </a:t>
            </a:r>
            <a:r>
              <a:rPr sz="2500" spc="-20" dirty="0">
                <a:latin typeface="Calibri"/>
                <a:cs typeface="Calibri"/>
              </a:rPr>
              <a:t>приболеет. </a:t>
            </a:r>
            <a:r>
              <a:rPr sz="2500" spc="-5" dirty="0">
                <a:latin typeface="Calibri"/>
                <a:cs typeface="Calibri"/>
              </a:rPr>
              <a:t>Не обсуждая причин, </a:t>
            </a:r>
            <a:r>
              <a:rPr sz="2500" spc="-15" dirty="0">
                <a:latin typeface="Calibri"/>
                <a:cs typeface="Calibri"/>
              </a:rPr>
              <a:t>оставьте </a:t>
            </a:r>
            <a:r>
              <a:rPr sz="2500" spc="-10" dirty="0">
                <a:latin typeface="Calibri"/>
                <a:cs typeface="Calibri"/>
              </a:rPr>
              <a:t>его дома.  Ребенок </a:t>
            </a:r>
            <a:r>
              <a:rPr sz="2500" spc="-20" dirty="0">
                <a:latin typeface="Calibri"/>
                <a:cs typeface="Calibri"/>
              </a:rPr>
              <a:t>должен </a:t>
            </a:r>
            <a:r>
              <a:rPr sz="2500" spc="-10" dirty="0">
                <a:latin typeface="Calibri"/>
                <a:cs typeface="Calibri"/>
              </a:rPr>
              <a:t>видеть: </a:t>
            </a:r>
            <a:r>
              <a:rPr sz="2500" spc="-20" dirty="0">
                <a:latin typeface="Calibri"/>
                <a:cs typeface="Calibri"/>
              </a:rPr>
              <a:t>это </a:t>
            </a:r>
            <a:r>
              <a:rPr sz="2500" spc="-5" dirty="0">
                <a:latin typeface="Calibri"/>
                <a:cs typeface="Calibri"/>
              </a:rPr>
              <a:t>Ваша инициатива  оставить </a:t>
            </a:r>
            <a:r>
              <a:rPr sz="2500" spc="-10" dirty="0">
                <a:latin typeface="Calibri"/>
                <a:cs typeface="Calibri"/>
              </a:rPr>
              <a:t>его дома,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spc="-10" dirty="0">
                <a:latin typeface="Calibri"/>
                <a:cs typeface="Calibri"/>
              </a:rPr>
              <a:t>болезнь </a:t>
            </a:r>
            <a:r>
              <a:rPr sz="2500" spc="-15" dirty="0">
                <a:latin typeface="Calibri"/>
                <a:cs typeface="Calibri"/>
              </a:rPr>
              <a:t>здесь </a:t>
            </a:r>
            <a:r>
              <a:rPr sz="2500" spc="-5" dirty="0">
                <a:latin typeface="Calibri"/>
                <a:cs typeface="Calibri"/>
              </a:rPr>
              <a:t>ни при чем.  </a:t>
            </a:r>
            <a:r>
              <a:rPr sz="2500" spc="-10" dirty="0">
                <a:latin typeface="Calibri"/>
                <a:cs typeface="Calibri"/>
              </a:rPr>
              <a:t>Просто </a:t>
            </a:r>
            <a:r>
              <a:rPr sz="2500" spc="-5" dirty="0">
                <a:latin typeface="Calibri"/>
                <a:cs typeface="Calibri"/>
              </a:rPr>
              <a:t>Вы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соскучились</a:t>
            </a:r>
            <a:endParaRPr sz="2500">
              <a:latin typeface="Calibri"/>
              <a:cs typeface="Calibri"/>
            </a:endParaRPr>
          </a:p>
          <a:p>
            <a:pPr marL="355600" marR="18097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Если </a:t>
            </a:r>
            <a:r>
              <a:rPr sz="2500" spc="-5" dirty="0">
                <a:latin typeface="Calibri"/>
                <a:cs typeface="Calibri"/>
              </a:rPr>
              <a:t>есть возможность, </a:t>
            </a:r>
            <a:r>
              <a:rPr sz="2500" spc="-10" dirty="0">
                <a:latin typeface="Calibri"/>
                <a:cs typeface="Calibri"/>
              </a:rPr>
              <a:t>каждый </a:t>
            </a:r>
            <a:r>
              <a:rPr sz="2500" spc="-5" dirty="0">
                <a:latin typeface="Calibri"/>
                <a:cs typeface="Calibri"/>
              </a:rPr>
              <a:t>9-10-й </a:t>
            </a:r>
            <a:r>
              <a:rPr sz="2500" spc="-10" dirty="0">
                <a:latin typeface="Calibri"/>
                <a:cs typeface="Calibri"/>
              </a:rPr>
              <a:t>день  </a:t>
            </a:r>
            <a:r>
              <a:rPr sz="2500" spc="-5" dirty="0">
                <a:latin typeface="Calibri"/>
                <a:cs typeface="Calibri"/>
              </a:rPr>
              <a:t>оставляйте </a:t>
            </a:r>
            <a:r>
              <a:rPr sz="2500" spc="-10" dirty="0">
                <a:latin typeface="Calibri"/>
                <a:cs typeface="Calibri"/>
              </a:rPr>
              <a:t>ребенка дома просто </a:t>
            </a:r>
            <a:r>
              <a:rPr sz="2500" dirty="0">
                <a:latin typeface="Calibri"/>
                <a:cs typeface="Calibri"/>
              </a:rPr>
              <a:t>так, </a:t>
            </a:r>
            <a:r>
              <a:rPr sz="2500" spc="-5" dirty="0">
                <a:latin typeface="Calibri"/>
                <a:cs typeface="Calibri"/>
              </a:rPr>
              <a:t>без видимых  причин. </a:t>
            </a:r>
            <a:r>
              <a:rPr sz="2500" spc="-10" dirty="0">
                <a:latin typeface="Calibri"/>
                <a:cs typeface="Calibri"/>
              </a:rPr>
              <a:t>Это </a:t>
            </a:r>
            <a:r>
              <a:rPr sz="2500" spc="-20" dirty="0">
                <a:latin typeface="Calibri"/>
                <a:cs typeface="Calibri"/>
              </a:rPr>
              <a:t>необходимо </a:t>
            </a:r>
            <a:r>
              <a:rPr sz="2500" spc="-5" dirty="0">
                <a:latin typeface="Calibri"/>
                <a:cs typeface="Calibri"/>
              </a:rPr>
              <a:t>для разгрузки нервной  </a:t>
            </a:r>
            <a:r>
              <a:rPr sz="2500" spc="-10" dirty="0">
                <a:latin typeface="Calibri"/>
                <a:cs typeface="Calibri"/>
              </a:rPr>
              <a:t>системы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ребенка</a:t>
            </a:r>
            <a:endParaRPr sz="2500">
              <a:latin typeface="Calibri"/>
              <a:cs typeface="Calibri"/>
            </a:endParaRPr>
          </a:p>
          <a:p>
            <a:pPr marL="355600" marR="953769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Помните: адаптация начинается вновь после  </a:t>
            </a:r>
            <a:r>
              <a:rPr sz="2500" spc="-20" dirty="0">
                <a:latin typeface="Calibri"/>
                <a:cs typeface="Calibri"/>
              </a:rPr>
              <a:t>каждого </a:t>
            </a:r>
            <a:r>
              <a:rPr sz="2500" spc="-15" dirty="0">
                <a:latin typeface="Calibri"/>
                <a:cs typeface="Calibri"/>
              </a:rPr>
              <a:t>эпизода </a:t>
            </a:r>
            <a:r>
              <a:rPr sz="2500" spc="-10" dirty="0">
                <a:latin typeface="Calibri"/>
                <a:cs typeface="Calibri"/>
              </a:rPr>
              <a:t>болезни.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Будьте</a:t>
            </a:r>
            <a:endParaRPr sz="250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терпеливы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!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2315" y="5491607"/>
            <a:ext cx="2051684" cy="1366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dirty="0"/>
              <a:t>Адаптация </a:t>
            </a:r>
            <a:r>
              <a:rPr spc="-5" dirty="0"/>
              <a:t>закончена,</a:t>
            </a:r>
            <a:r>
              <a:rPr spc="-50" dirty="0"/>
              <a:t> </a:t>
            </a:r>
            <a:r>
              <a:rPr dirty="0"/>
              <a:t>если: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75053"/>
            <a:ext cx="7773670" cy="426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Малыш </a:t>
            </a:r>
            <a:r>
              <a:rPr sz="2000" spc="-10" dirty="0">
                <a:latin typeface="Calibri"/>
                <a:cs typeface="Calibri"/>
              </a:rPr>
              <a:t>болеет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5" dirty="0">
                <a:latin typeface="Calibri"/>
                <a:cs typeface="Calibri"/>
              </a:rPr>
              <a:t>чаще </a:t>
            </a:r>
            <a:r>
              <a:rPr sz="2000" dirty="0">
                <a:latin typeface="Calibri"/>
                <a:cs typeface="Calibri"/>
              </a:rPr>
              <a:t>1 раза 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месяц-полтора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 забираете малыша из сада, а он </a:t>
            </a:r>
            <a:r>
              <a:rPr sz="2000" spc="-5" dirty="0">
                <a:latin typeface="Calibri"/>
                <a:cs typeface="Calibri"/>
              </a:rPr>
              <a:t>зовет Вас </a:t>
            </a:r>
            <a:r>
              <a:rPr sz="2000" dirty="0">
                <a:latin typeface="Calibri"/>
                <a:cs typeface="Calibri"/>
              </a:rPr>
              <a:t>в группу-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показать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игрушки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Всё </a:t>
            </a:r>
            <a:r>
              <a:rPr sz="2000" spc="-5" dirty="0">
                <a:latin typeface="Calibri"/>
                <a:cs typeface="Calibri"/>
              </a:rPr>
              <a:t>чаще </a:t>
            </a:r>
            <a:r>
              <a:rPr sz="2000" dirty="0">
                <a:latin typeface="Calibri"/>
                <a:cs typeface="Calibri"/>
              </a:rPr>
              <a:t>Вы, забирая малыша, </a:t>
            </a:r>
            <a:r>
              <a:rPr sz="2000" spc="-10" dirty="0">
                <a:latin typeface="Calibri"/>
                <a:cs typeface="Calibri"/>
              </a:rPr>
              <a:t>ждете </a:t>
            </a:r>
            <a:r>
              <a:rPr sz="2000" spc="-5" dirty="0">
                <a:latin typeface="Calibri"/>
                <a:cs typeface="Calibri"/>
              </a:rPr>
              <a:t>его: </a:t>
            </a:r>
            <a:r>
              <a:rPr sz="2000" spc="-10" dirty="0">
                <a:latin typeface="Calibri"/>
                <a:cs typeface="Calibri"/>
              </a:rPr>
              <a:t>ему надо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доиграть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Ребенок </a:t>
            </a:r>
            <a:r>
              <a:rPr sz="2000" dirty="0">
                <a:latin typeface="Calibri"/>
                <a:cs typeface="Calibri"/>
              </a:rPr>
              <a:t>запомнил имена </a:t>
            </a:r>
            <a:r>
              <a:rPr sz="2000" spc="-10" dirty="0">
                <a:latin typeface="Calibri"/>
                <a:cs typeface="Calibri"/>
              </a:rPr>
              <a:t>некоторых </a:t>
            </a:r>
            <a:r>
              <a:rPr sz="2000" spc="-5" dirty="0">
                <a:latin typeface="Calibri"/>
                <a:cs typeface="Calibri"/>
              </a:rPr>
              <a:t>детишек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группе</a:t>
            </a:r>
            <a:endParaRPr sz="2000">
              <a:latin typeface="Calibri"/>
              <a:cs typeface="Calibri"/>
            </a:endParaRPr>
          </a:p>
          <a:p>
            <a:pPr marL="355600" marR="64135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Разговоры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садике начинает </a:t>
            </a:r>
            <a:r>
              <a:rPr sz="2000" dirty="0">
                <a:latin typeface="Calibri"/>
                <a:cs typeface="Calibri"/>
              </a:rPr>
              <a:t>сам малыш, </a:t>
            </a:r>
            <a:r>
              <a:rPr sz="2000" spc="-5" dirty="0">
                <a:latin typeface="Calibri"/>
                <a:cs typeface="Calibri"/>
              </a:rPr>
              <a:t>эти разговоры </a:t>
            </a:r>
            <a:r>
              <a:rPr sz="2000" dirty="0">
                <a:latin typeface="Calibri"/>
                <a:cs typeface="Calibri"/>
              </a:rPr>
              <a:t>позитивно  окрашены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Вернулись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казалось </a:t>
            </a:r>
            <a:r>
              <a:rPr sz="2000" dirty="0">
                <a:latin typeface="Calibri"/>
                <a:cs typeface="Calibri"/>
              </a:rPr>
              <a:t>бы, утраченные навыки: малыш снова активно  </a:t>
            </a:r>
            <a:r>
              <a:rPr sz="2000" spc="-5" dirty="0">
                <a:latin typeface="Calibri"/>
                <a:cs typeface="Calibri"/>
              </a:rPr>
              <a:t>говорит или пытается говорить, </a:t>
            </a:r>
            <a:r>
              <a:rPr sz="2000" dirty="0">
                <a:latin typeface="Calibri"/>
                <a:cs typeface="Calibri"/>
              </a:rPr>
              <a:t>снова </a:t>
            </a:r>
            <a:r>
              <a:rPr sz="2000" spc="-10" dirty="0">
                <a:latin typeface="Calibri"/>
                <a:cs typeface="Calibri"/>
              </a:rPr>
              <a:t>пользуется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горшком.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Сон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нормализовался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 </a:t>
            </a:r>
            <a:r>
              <a:rPr sz="2000" spc="-5" dirty="0">
                <a:latin typeface="Calibri"/>
                <a:cs typeface="Calibri"/>
              </a:rPr>
              <a:t>замечаете </a:t>
            </a:r>
            <a:r>
              <a:rPr sz="2000" dirty="0">
                <a:latin typeface="Calibri"/>
                <a:cs typeface="Calibri"/>
              </a:rPr>
              <a:t>явный прогресс в развитии: ребенок освоил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новые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виды игр, </a:t>
            </a:r>
            <a:r>
              <a:rPr sz="2000" spc="-5" dirty="0">
                <a:latin typeface="Calibri"/>
                <a:cs typeface="Calibri"/>
              </a:rPr>
              <a:t>стремится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продуктивной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Малыш </a:t>
            </a:r>
            <a:r>
              <a:rPr sz="2000" spc="-10" dirty="0">
                <a:latin typeface="Calibri"/>
                <a:cs typeface="Calibri"/>
              </a:rPr>
              <a:t>пританцовывает, </a:t>
            </a:r>
            <a:r>
              <a:rPr sz="2000" spc="-5" dirty="0">
                <a:latin typeface="Calibri"/>
                <a:cs typeface="Calibri"/>
              </a:rPr>
              <a:t>показывает танцевальные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движения,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«напевает» песенки с </a:t>
            </a:r>
            <a:r>
              <a:rPr sz="2000" spc="-5" dirty="0">
                <a:latin typeface="Calibri"/>
                <a:cs typeface="Calibri"/>
              </a:rPr>
              <a:t>музыкального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занятия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Малыш </a:t>
            </a:r>
            <a:r>
              <a:rPr sz="2000" spc="-5" dirty="0">
                <a:latin typeface="Calibri"/>
                <a:cs typeface="Calibri"/>
              </a:rPr>
              <a:t>много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улыбается!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0126" y="5410200"/>
            <a:ext cx="3563874" cy="1447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183" y="554482"/>
            <a:ext cx="5525135" cy="113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8870" marR="5080" indent="-1106805">
              <a:lnSpc>
                <a:spcPct val="100000"/>
              </a:lnSpc>
            </a:pPr>
            <a:r>
              <a:rPr sz="3600" spc="-10" dirty="0"/>
              <a:t>Чем </a:t>
            </a:r>
            <a:r>
              <a:rPr sz="3600" spc="-25" dirty="0"/>
              <a:t>родители </a:t>
            </a:r>
            <a:r>
              <a:rPr sz="3600" dirty="0"/>
              <a:t>могут помочь  малышу</a:t>
            </a:r>
            <a:r>
              <a:rPr sz="3600" spc="-95" dirty="0"/>
              <a:t> </a:t>
            </a:r>
            <a:r>
              <a:rPr sz="3600" dirty="0"/>
              <a:t>заранее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2021966"/>
            <a:ext cx="7324090" cy="398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48005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u="heavy" spc="-555" dirty="0">
                <a:latin typeface="Times New Roman"/>
                <a:cs typeface="Times New Roman"/>
              </a:rPr>
              <a:t> </a:t>
            </a:r>
            <a:r>
              <a:rPr sz="2200" u="heavy" spc="-5" dirty="0">
                <a:latin typeface="Calibri"/>
                <a:cs typeface="Calibri"/>
              </a:rPr>
              <a:t>За </a:t>
            </a:r>
            <a:r>
              <a:rPr sz="2200" u="heavy" spc="-20" dirty="0">
                <a:latin typeface="Calibri"/>
                <a:cs typeface="Calibri"/>
              </a:rPr>
              <a:t>полгода</a:t>
            </a:r>
            <a:r>
              <a:rPr sz="2200" spc="-20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приблизить </a:t>
            </a:r>
            <a:r>
              <a:rPr sz="2200" spc="-15" dirty="0">
                <a:latin typeface="Calibri"/>
                <a:cs typeface="Calibri"/>
              </a:rPr>
              <a:t>режим </a:t>
            </a:r>
            <a:r>
              <a:rPr sz="2200" spc="-10" dirty="0">
                <a:latin typeface="Calibri"/>
                <a:cs typeface="Calibri"/>
              </a:rPr>
              <a:t>жизнедеятельности  ребенка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5" dirty="0">
                <a:latin typeface="Calibri"/>
                <a:cs typeface="Calibri"/>
              </a:rPr>
              <a:t>режиму </a:t>
            </a:r>
            <a:r>
              <a:rPr sz="2200" spc="-10" dirty="0">
                <a:latin typeface="Calibri"/>
                <a:cs typeface="Calibri"/>
              </a:rPr>
              <a:t>садика (узнайте </a:t>
            </a:r>
            <a:r>
              <a:rPr sz="2200" spc="-5" dirty="0">
                <a:latin typeface="Calibri"/>
                <a:cs typeface="Calibri"/>
              </a:rPr>
              <a:t>у администрации,  других </a:t>
            </a:r>
            <a:r>
              <a:rPr sz="2200" spc="-15" dirty="0">
                <a:latin typeface="Calibri"/>
                <a:cs typeface="Calibri"/>
              </a:rPr>
              <a:t>родителей). </a:t>
            </a:r>
            <a:r>
              <a:rPr sz="2200" spc="-10" dirty="0">
                <a:latin typeface="Calibri"/>
                <a:cs typeface="Calibri"/>
              </a:rPr>
              <a:t>Обратите </a:t>
            </a:r>
            <a:r>
              <a:rPr sz="2200" spc="-5" dirty="0">
                <a:latin typeface="Calibri"/>
                <a:cs typeface="Calibri"/>
              </a:rPr>
              <a:t>особенное внимание на  раннее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пробуждение!!!</a:t>
            </a:r>
            <a:endParaRPr sz="2200">
              <a:latin typeface="Calibri"/>
              <a:cs typeface="Calibri"/>
            </a:endParaRPr>
          </a:p>
          <a:p>
            <a:pPr marL="355600" marR="393700" indent="-342900">
              <a:lnSpc>
                <a:spcPts val="211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u="heavy" spc="-555" dirty="0">
                <a:latin typeface="Times New Roman"/>
                <a:cs typeface="Times New Roman"/>
              </a:rPr>
              <a:t> </a:t>
            </a:r>
            <a:r>
              <a:rPr sz="2200" u="heavy" spc="-5" dirty="0">
                <a:latin typeface="Calibri"/>
                <a:cs typeface="Calibri"/>
              </a:rPr>
              <a:t>За 2 месяца</a:t>
            </a:r>
            <a:r>
              <a:rPr sz="2200" spc="-5" dirty="0">
                <a:latin typeface="Calibri"/>
                <a:cs typeface="Calibri"/>
              </a:rPr>
              <a:t>: скорректировать </a:t>
            </a:r>
            <a:r>
              <a:rPr sz="2200" spc="-10" dirty="0">
                <a:latin typeface="Calibri"/>
                <a:cs typeface="Calibri"/>
              </a:rPr>
              <a:t>режим </a:t>
            </a:r>
            <a:r>
              <a:rPr sz="2200" spc="-5" dirty="0">
                <a:latin typeface="Calibri"/>
                <a:cs typeface="Calibri"/>
              </a:rPr>
              <a:t>питания, ввести в  рацион </a:t>
            </a:r>
            <a:r>
              <a:rPr sz="2200" spc="-10" dirty="0">
                <a:latin typeface="Calibri"/>
                <a:cs typeface="Calibri"/>
              </a:rPr>
              <a:t>полноценные </a:t>
            </a:r>
            <a:r>
              <a:rPr sz="2200" spc="-5" dirty="0">
                <a:latin typeface="Calibri"/>
                <a:cs typeface="Calibri"/>
              </a:rPr>
              <a:t>«домашние» </a:t>
            </a:r>
            <a:r>
              <a:rPr sz="2200" spc="-25" dirty="0">
                <a:latin typeface="Calibri"/>
                <a:cs typeface="Calibri"/>
              </a:rPr>
              <a:t>блюда, </a:t>
            </a:r>
            <a:r>
              <a:rPr sz="2200" spc="-20" dirty="0">
                <a:latin typeface="Calibri"/>
                <a:cs typeface="Calibri"/>
              </a:rPr>
              <a:t>сходные </a:t>
            </a:r>
            <a:r>
              <a:rPr sz="2200" spc="-5" dirty="0">
                <a:latin typeface="Calibri"/>
                <a:cs typeface="Calibri"/>
              </a:rPr>
              <a:t>по  составу с меню сада: овощные </a:t>
            </a:r>
            <a:r>
              <a:rPr sz="2200" spc="-25" dirty="0">
                <a:latin typeface="Calibri"/>
                <a:cs typeface="Calibri"/>
              </a:rPr>
              <a:t>блюда, </a:t>
            </a:r>
            <a:r>
              <a:rPr sz="2200" spc="-10" dirty="0">
                <a:latin typeface="Calibri"/>
                <a:cs typeface="Calibri"/>
              </a:rPr>
              <a:t>каши*, </a:t>
            </a:r>
            <a:r>
              <a:rPr sz="2200" spc="-5" dirty="0">
                <a:latin typeface="Calibri"/>
                <a:cs typeface="Calibri"/>
              </a:rPr>
              <a:t>кура*,  </a:t>
            </a:r>
            <a:r>
              <a:rPr sz="2200" spc="-10" dirty="0">
                <a:latin typeface="Calibri"/>
                <a:cs typeface="Calibri"/>
              </a:rPr>
              <a:t>говядина, </a:t>
            </a:r>
            <a:r>
              <a:rPr sz="2200" spc="-5" dirty="0">
                <a:latin typeface="Calibri"/>
                <a:cs typeface="Calibri"/>
              </a:rPr>
              <a:t>рыба* (при </a:t>
            </a:r>
            <a:r>
              <a:rPr sz="2200" spc="-10" dirty="0">
                <a:latin typeface="Calibri"/>
                <a:cs typeface="Calibri"/>
              </a:rPr>
              <a:t>отсутствии </a:t>
            </a:r>
            <a:r>
              <a:rPr sz="2200" spc="-5" dirty="0">
                <a:latin typeface="Calibri"/>
                <a:cs typeface="Calibri"/>
              </a:rPr>
              <a:t>аллергии)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u="heavy" spc="-555" dirty="0">
                <a:latin typeface="Times New Roman"/>
                <a:cs typeface="Times New Roman"/>
              </a:rPr>
              <a:t> </a:t>
            </a:r>
            <a:r>
              <a:rPr sz="2200" u="heavy" spc="-5" dirty="0">
                <a:latin typeface="Calibri"/>
                <a:cs typeface="Calibri"/>
              </a:rPr>
              <a:t>За 1 месяц</a:t>
            </a:r>
            <a:r>
              <a:rPr sz="2200" spc="-5" dirty="0">
                <a:latin typeface="Calibri"/>
                <a:cs typeface="Calibri"/>
              </a:rPr>
              <a:t>: совершать </a:t>
            </a:r>
            <a:r>
              <a:rPr sz="2200" spc="-15" dirty="0">
                <a:latin typeface="Calibri"/>
                <a:cs typeface="Calibri"/>
              </a:rPr>
              <a:t>прогулки </a:t>
            </a:r>
            <a:r>
              <a:rPr sz="2200" spc="-5" dirty="0">
                <a:latin typeface="Calibri"/>
                <a:cs typeface="Calibri"/>
              </a:rPr>
              <a:t>по игровым </a:t>
            </a:r>
            <a:r>
              <a:rPr sz="2200" spc="-10" dirty="0">
                <a:latin typeface="Calibri"/>
                <a:cs typeface="Calibri"/>
              </a:rPr>
              <a:t>площадкам  садика, </a:t>
            </a:r>
            <a:r>
              <a:rPr sz="2200" spc="-5" dirty="0">
                <a:latin typeface="Calibri"/>
                <a:cs typeface="Calibri"/>
              </a:rPr>
              <a:t>обращая внимания </a:t>
            </a:r>
            <a:r>
              <a:rPr sz="2200" spc="-10" dirty="0">
                <a:latin typeface="Calibri"/>
                <a:cs typeface="Calibri"/>
              </a:rPr>
              <a:t>ребенка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горки, </a:t>
            </a:r>
            <a:r>
              <a:rPr sz="2200" spc="-5" dirty="0">
                <a:latin typeface="Calibri"/>
                <a:cs typeface="Calibri"/>
              </a:rPr>
              <a:t>лесенки,  </a:t>
            </a:r>
            <a:r>
              <a:rPr sz="2200" spc="-15" dirty="0">
                <a:latin typeface="Calibri"/>
                <a:cs typeface="Calibri"/>
              </a:rPr>
              <a:t>качельки. </a:t>
            </a:r>
            <a:r>
              <a:rPr sz="2200" spc="-10" dirty="0">
                <a:latin typeface="Calibri"/>
                <a:cs typeface="Calibri"/>
              </a:rPr>
              <a:t>Создайте </a:t>
            </a:r>
            <a:r>
              <a:rPr sz="2200" spc="-15" dirty="0">
                <a:latin typeface="Calibri"/>
                <a:cs typeface="Calibri"/>
              </a:rPr>
              <a:t>положительный </a:t>
            </a:r>
            <a:r>
              <a:rPr sz="2200" spc="-5" dirty="0">
                <a:latin typeface="Calibri"/>
                <a:cs typeface="Calibri"/>
              </a:rPr>
              <a:t>настрой к </a:t>
            </a:r>
            <a:r>
              <a:rPr sz="2200" u="heavy" spc="-10" dirty="0">
                <a:latin typeface="Calibri"/>
                <a:cs typeface="Calibri"/>
              </a:rPr>
              <a:t>территории  </a:t>
            </a:r>
            <a:r>
              <a:rPr sz="2200" spc="-10" dirty="0">
                <a:latin typeface="Calibri"/>
                <a:cs typeface="Calibri"/>
              </a:rPr>
              <a:t>садика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Возможно, </a:t>
            </a:r>
            <a:r>
              <a:rPr sz="2200" spc="-10" dirty="0">
                <a:latin typeface="Calibri"/>
                <a:cs typeface="Calibri"/>
              </a:rPr>
              <a:t>стоит </a:t>
            </a:r>
            <a:r>
              <a:rPr sz="2200" spc="-5" dirty="0">
                <a:latin typeface="Calibri"/>
                <a:cs typeface="Calibri"/>
              </a:rPr>
              <a:t>познакомиться на игровой </a:t>
            </a:r>
            <a:r>
              <a:rPr sz="2200" spc="-10" dirty="0">
                <a:latin typeface="Calibri"/>
                <a:cs typeface="Calibri"/>
              </a:rPr>
              <a:t>площадке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20" dirty="0">
                <a:latin typeface="Calibri"/>
                <a:cs typeface="Calibri"/>
              </a:rPr>
              <a:t>будущими </a:t>
            </a:r>
            <a:r>
              <a:rPr sz="2200" spc="-10" dirty="0">
                <a:latin typeface="Calibri"/>
                <a:cs typeface="Calibri"/>
              </a:rPr>
              <a:t>одногруппниками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их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мамами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2179" y="0"/>
            <a:ext cx="3131819" cy="2040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273" y="204342"/>
            <a:ext cx="6941184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15" dirty="0"/>
              <a:t>Чего </a:t>
            </a:r>
            <a:r>
              <a:rPr sz="4000" dirty="0">
                <a:solidFill>
                  <a:srgbClr val="FF0000"/>
                </a:solidFill>
              </a:rPr>
              <a:t>не </a:t>
            </a:r>
            <a:r>
              <a:rPr sz="4000" spc="-15" dirty="0">
                <a:solidFill>
                  <a:srgbClr val="FF0000"/>
                </a:solidFill>
              </a:rPr>
              <a:t>стоит </a:t>
            </a:r>
            <a:r>
              <a:rPr sz="4000" spc="-20" dirty="0"/>
              <a:t>делать</a:t>
            </a:r>
            <a:r>
              <a:rPr sz="4000" spc="-35" dirty="0"/>
              <a:t> </a:t>
            </a:r>
            <a:r>
              <a:rPr sz="4000" spc="-30" dirty="0"/>
              <a:t>родителям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15" dirty="0"/>
              <a:t>перед </a:t>
            </a:r>
            <a:r>
              <a:rPr sz="4000" spc="-10" dirty="0"/>
              <a:t>посещением</a:t>
            </a:r>
            <a:r>
              <a:rPr sz="4000" spc="-65" dirty="0"/>
              <a:t> </a:t>
            </a:r>
            <a:r>
              <a:rPr sz="4000" dirty="0"/>
              <a:t>сада: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5940" y="1578864"/>
            <a:ext cx="7973695" cy="488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9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Вести </a:t>
            </a:r>
            <a:r>
              <a:rPr sz="2700" dirty="0">
                <a:latin typeface="Calibri"/>
                <a:cs typeface="Calibri"/>
              </a:rPr>
              <a:t>с </a:t>
            </a:r>
            <a:r>
              <a:rPr sz="2700" spc="-10" dirty="0">
                <a:latin typeface="Calibri"/>
                <a:cs typeface="Calibri"/>
              </a:rPr>
              <a:t>ребенком беседы </a:t>
            </a:r>
            <a:r>
              <a:rPr sz="2700" spc="-5" dirty="0">
                <a:latin typeface="Calibri"/>
                <a:cs typeface="Calibri"/>
              </a:rPr>
              <a:t>о </a:t>
            </a:r>
            <a:r>
              <a:rPr sz="2700" spc="-30" dirty="0">
                <a:latin typeface="Calibri"/>
                <a:cs typeface="Calibri"/>
              </a:rPr>
              <a:t>будущем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посещении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15"/>
              </a:lnSpc>
            </a:pPr>
            <a:r>
              <a:rPr sz="2700" dirty="0">
                <a:latin typeface="Calibri"/>
                <a:cs typeface="Calibri"/>
              </a:rPr>
              <a:t>сада, заранее </a:t>
            </a:r>
            <a:r>
              <a:rPr sz="2700" spc="-10" dirty="0">
                <a:latin typeface="Calibri"/>
                <a:cs typeface="Calibri"/>
              </a:rPr>
              <a:t>«готовить»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его</a:t>
            </a:r>
            <a:endParaRPr sz="2700">
              <a:latin typeface="Calibri"/>
              <a:cs typeface="Calibri"/>
            </a:endParaRPr>
          </a:p>
          <a:p>
            <a:pPr marL="355600" marR="59499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  <a:tab pos="4415790" algn="l"/>
              </a:tabLst>
            </a:pPr>
            <a:r>
              <a:rPr sz="2700" spc="-5" dirty="0">
                <a:latin typeface="Calibri"/>
                <a:cs typeface="Calibri"/>
              </a:rPr>
              <a:t>Рассказывать, </a:t>
            </a:r>
            <a:r>
              <a:rPr sz="2700" spc="-15" dirty="0">
                <a:latin typeface="Calibri"/>
                <a:cs typeface="Calibri"/>
              </a:rPr>
              <a:t>как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в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садике	</a:t>
            </a:r>
            <a:r>
              <a:rPr sz="2700" spc="-5" dirty="0">
                <a:latin typeface="Calibri"/>
                <a:cs typeface="Calibri"/>
              </a:rPr>
              <a:t>интересно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весело,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какие </a:t>
            </a:r>
            <a:r>
              <a:rPr sz="2700" spc="-5" dirty="0">
                <a:latin typeface="Calibri"/>
                <a:cs typeface="Calibri"/>
              </a:rPr>
              <a:t>добрые </a:t>
            </a:r>
            <a:r>
              <a:rPr sz="2700" spc="-10" dirty="0">
                <a:latin typeface="Calibri"/>
                <a:cs typeface="Calibri"/>
              </a:rPr>
              <a:t>воспитатели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10" dirty="0">
                <a:latin typeface="Calibri"/>
                <a:cs typeface="Calibri"/>
              </a:rPr>
              <a:t>веселые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детки*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Сравнивать </a:t>
            </a:r>
            <a:r>
              <a:rPr sz="2700" spc="-10" dirty="0">
                <a:latin typeface="Calibri"/>
                <a:cs typeface="Calibri"/>
              </a:rPr>
              <a:t>дом </a:t>
            </a:r>
            <a:r>
              <a:rPr sz="2700" dirty="0">
                <a:latin typeface="Calibri"/>
                <a:cs typeface="Calibri"/>
              </a:rPr>
              <a:t>и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сад</a:t>
            </a:r>
            <a:endParaRPr sz="2700">
              <a:latin typeface="Calibri"/>
              <a:cs typeface="Calibri"/>
            </a:endParaRPr>
          </a:p>
          <a:p>
            <a:pPr marL="355600" marR="15684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Пытаться мотивировать </a:t>
            </a:r>
            <a:r>
              <a:rPr sz="2700" spc="-10" dirty="0">
                <a:latin typeface="Calibri"/>
                <a:cs typeface="Calibri"/>
              </a:rPr>
              <a:t>ребенка </a:t>
            </a:r>
            <a:r>
              <a:rPr sz="2700" spc="-5" dirty="0">
                <a:latin typeface="Calibri"/>
                <a:cs typeface="Calibri"/>
              </a:rPr>
              <a:t>научиться чему-  </a:t>
            </a:r>
            <a:r>
              <a:rPr sz="2700" dirty="0">
                <a:latin typeface="Calibri"/>
                <a:cs typeface="Calibri"/>
              </a:rPr>
              <a:t>либо, </a:t>
            </a:r>
            <a:r>
              <a:rPr sz="2700" spc="-5" dirty="0">
                <a:latin typeface="Calibri"/>
                <a:cs typeface="Calibri"/>
              </a:rPr>
              <a:t>приговаривая </a:t>
            </a:r>
            <a:r>
              <a:rPr sz="2700" dirty="0">
                <a:latin typeface="Calibri"/>
                <a:cs typeface="Calibri"/>
              </a:rPr>
              <a:t>: </a:t>
            </a:r>
            <a:r>
              <a:rPr sz="2700" spc="-5" dirty="0">
                <a:latin typeface="Calibri"/>
                <a:cs typeface="Calibri"/>
              </a:rPr>
              <a:t>«В </a:t>
            </a:r>
            <a:r>
              <a:rPr sz="2700" spc="-10" dirty="0">
                <a:latin typeface="Calibri"/>
                <a:cs typeface="Calibri"/>
              </a:rPr>
              <a:t>садике пригодится!»,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«Все  </a:t>
            </a:r>
            <a:r>
              <a:rPr sz="2700" spc="-10" dirty="0">
                <a:latin typeface="Calibri"/>
                <a:cs typeface="Calibri"/>
              </a:rPr>
              <a:t>детки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10" dirty="0">
                <a:latin typeface="Calibri"/>
                <a:cs typeface="Calibri"/>
              </a:rPr>
              <a:t>садике </a:t>
            </a:r>
            <a:r>
              <a:rPr sz="2700" spc="-30" dirty="0">
                <a:latin typeface="Calibri"/>
                <a:cs typeface="Calibri"/>
              </a:rPr>
              <a:t>умеют, </a:t>
            </a:r>
            <a:r>
              <a:rPr sz="2700" dirty="0">
                <a:latin typeface="Calibri"/>
                <a:cs typeface="Calibri"/>
              </a:rPr>
              <a:t>а </a:t>
            </a:r>
            <a:r>
              <a:rPr sz="2700" spc="-5" dirty="0">
                <a:latin typeface="Calibri"/>
                <a:cs typeface="Calibri"/>
              </a:rPr>
              <a:t>ты </a:t>
            </a:r>
            <a:r>
              <a:rPr sz="2700" spc="-10" dirty="0">
                <a:latin typeface="Calibri"/>
                <a:cs typeface="Calibri"/>
              </a:rPr>
              <a:t>еще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нет»!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Объяснять </a:t>
            </a:r>
            <a:r>
              <a:rPr sz="2700" spc="-5" dirty="0">
                <a:latin typeface="Calibri"/>
                <a:cs typeface="Calibri"/>
              </a:rPr>
              <a:t>ребенку </a:t>
            </a:r>
            <a:r>
              <a:rPr sz="2700" spc="-15" dirty="0">
                <a:latin typeface="Calibri"/>
                <a:cs typeface="Calibri"/>
              </a:rPr>
              <a:t>необходимость </a:t>
            </a:r>
            <a:r>
              <a:rPr sz="2700" spc="-10" dirty="0">
                <a:latin typeface="Calibri"/>
                <a:cs typeface="Calibri"/>
              </a:rPr>
              <a:t>Вашего </a:t>
            </a:r>
            <a:r>
              <a:rPr sz="2700" spc="-20" dirty="0">
                <a:latin typeface="Calibri"/>
                <a:cs typeface="Calibri"/>
              </a:rPr>
              <a:t>выхода  </a:t>
            </a:r>
            <a:r>
              <a:rPr sz="2700" dirty="0">
                <a:latin typeface="Calibri"/>
                <a:cs typeface="Calibri"/>
              </a:rPr>
              <a:t>на </a:t>
            </a:r>
            <a:r>
              <a:rPr sz="2700" spc="-5" dirty="0">
                <a:latin typeface="Calibri"/>
                <a:cs typeface="Calibri"/>
              </a:rPr>
              <a:t>работу </a:t>
            </a:r>
            <a:r>
              <a:rPr sz="2700" dirty="0">
                <a:latin typeface="Calibri"/>
                <a:cs typeface="Calibri"/>
              </a:rPr>
              <a:t>, </a:t>
            </a:r>
            <a:r>
              <a:rPr sz="2700" spc="-10" dirty="0">
                <a:latin typeface="Calibri"/>
                <a:cs typeface="Calibri"/>
              </a:rPr>
              <a:t>приводить </a:t>
            </a:r>
            <a:r>
              <a:rPr sz="2700" dirty="0">
                <a:latin typeface="Calibri"/>
                <a:cs typeface="Calibri"/>
              </a:rPr>
              <a:t>взрослые </a:t>
            </a:r>
            <a:r>
              <a:rPr sz="2700" spc="-5" dirty="0">
                <a:latin typeface="Calibri"/>
                <a:cs typeface="Calibri"/>
              </a:rPr>
              <a:t>аргументы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(«нужно  </a:t>
            </a:r>
            <a:r>
              <a:rPr sz="2700" spc="-10" dirty="0">
                <a:latin typeface="Calibri"/>
                <a:cs typeface="Calibri"/>
              </a:rPr>
              <a:t>денежку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зарабатывать»)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spcBef>
                <a:spcPts val="5"/>
              </a:spcBef>
            </a:pPr>
            <a:r>
              <a:rPr sz="2700" u="heavy" spc="-675" dirty="0">
                <a:latin typeface="Times New Roman"/>
                <a:cs typeface="Times New Roman"/>
              </a:rPr>
              <a:t> </a:t>
            </a:r>
            <a:r>
              <a:rPr sz="2700" i="1" u="heavy" spc="-5" dirty="0">
                <a:latin typeface="Calibri"/>
                <a:cs typeface="Calibri"/>
              </a:rPr>
              <a:t>Поверьте, всему этому </a:t>
            </a:r>
            <a:r>
              <a:rPr sz="2700" i="1" u="heavy" spc="-10" dirty="0">
                <a:latin typeface="Calibri"/>
                <a:cs typeface="Calibri"/>
              </a:rPr>
              <a:t>еще </a:t>
            </a:r>
            <a:r>
              <a:rPr sz="2700" i="1" u="heavy" dirty="0">
                <a:latin typeface="Calibri"/>
                <a:cs typeface="Calibri"/>
              </a:rPr>
              <a:t>не</a:t>
            </a:r>
            <a:r>
              <a:rPr sz="2700" i="1" u="heavy" spc="5" dirty="0">
                <a:latin typeface="Calibri"/>
                <a:cs typeface="Calibri"/>
              </a:rPr>
              <a:t> </a:t>
            </a:r>
            <a:r>
              <a:rPr sz="2700" i="1" u="heavy" spc="-5" dirty="0">
                <a:latin typeface="Calibri"/>
                <a:cs typeface="Calibri"/>
              </a:rPr>
              <a:t>время!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02283" cy="1502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4085" y="475107"/>
            <a:ext cx="473837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215" algn="l"/>
              </a:tabLst>
            </a:pPr>
            <a:r>
              <a:rPr spc="-55" dirty="0"/>
              <a:t>Р</a:t>
            </a:r>
            <a:r>
              <a:rPr spc="-114" dirty="0"/>
              <a:t>о</a:t>
            </a:r>
            <a:r>
              <a:rPr dirty="0"/>
              <a:t>ди</a:t>
            </a:r>
            <a:r>
              <a:rPr spc="-40" dirty="0"/>
              <a:t>т</a:t>
            </a:r>
            <a:r>
              <a:rPr spc="-65" dirty="0"/>
              <a:t>е</a:t>
            </a:r>
            <a:r>
              <a:rPr dirty="0"/>
              <a:t>лям.	Важно!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556842"/>
            <a:ext cx="8229600" cy="5113020"/>
          </a:xfrm>
          <a:custGeom>
            <a:avLst/>
            <a:gdLst/>
            <a:ahLst/>
            <a:cxnLst/>
            <a:rect l="l" t="t" r="r" b="b"/>
            <a:pathLst>
              <a:path w="8229600" h="5113020">
                <a:moveTo>
                  <a:pt x="0" y="5112512"/>
                </a:moveTo>
                <a:lnTo>
                  <a:pt x="8229600" y="5112512"/>
                </a:lnTo>
                <a:lnTo>
                  <a:pt x="8229600" y="0"/>
                </a:lnTo>
                <a:lnTo>
                  <a:pt x="0" y="0"/>
                </a:lnTo>
                <a:lnTo>
                  <a:pt x="0" y="511251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86737"/>
            <a:ext cx="8034020" cy="471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51535" indent="-342900">
              <a:lnSpc>
                <a:spcPts val="29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u="heavy" spc="-675" dirty="0">
                <a:latin typeface="Times New Roman"/>
                <a:cs typeface="Times New Roman"/>
              </a:rPr>
              <a:t> </a:t>
            </a:r>
            <a:r>
              <a:rPr sz="2700" b="1" u="heavy" dirty="0">
                <a:latin typeface="Calibri"/>
                <a:cs typeface="Calibri"/>
              </a:rPr>
              <a:t>Первые </a:t>
            </a:r>
            <a:r>
              <a:rPr sz="2700" b="1" u="heavy" spc="-20" dirty="0">
                <a:latin typeface="Calibri"/>
                <a:cs typeface="Calibri"/>
              </a:rPr>
              <a:t>полгода</a:t>
            </a:r>
            <a:r>
              <a:rPr sz="2700" spc="-20" dirty="0">
                <a:latin typeface="Calibri"/>
                <a:cs typeface="Calibri"/>
              </a:rPr>
              <a:t>, </a:t>
            </a:r>
            <a:r>
              <a:rPr sz="2700" spc="-15" dirty="0">
                <a:latin typeface="Calibri"/>
                <a:cs typeface="Calibri"/>
              </a:rPr>
              <a:t>отводя </a:t>
            </a:r>
            <a:r>
              <a:rPr sz="2700" dirty="0">
                <a:latin typeface="Calibri"/>
                <a:cs typeface="Calibri"/>
              </a:rPr>
              <a:t>и забирая </a:t>
            </a:r>
            <a:r>
              <a:rPr sz="2700" spc="-10" dirty="0">
                <a:latin typeface="Calibri"/>
                <a:cs typeface="Calibri"/>
              </a:rPr>
              <a:t>ребенка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из  </a:t>
            </a:r>
            <a:r>
              <a:rPr sz="2700" spc="-10" dirty="0">
                <a:latin typeface="Calibri"/>
                <a:cs typeface="Calibri"/>
              </a:rPr>
              <a:t>садика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3080"/>
              </a:lnSpc>
              <a:spcBef>
                <a:spcPts val="28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Соберитесь </a:t>
            </a:r>
            <a:r>
              <a:rPr sz="2700" dirty="0">
                <a:latin typeface="Calibri"/>
                <a:cs typeface="Calibri"/>
              </a:rPr>
              <a:t>с моральными силами и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излучайте</a:t>
            </a:r>
            <a:endParaRPr sz="2700">
              <a:latin typeface="Calibri"/>
              <a:cs typeface="Calibri"/>
            </a:endParaRPr>
          </a:p>
          <a:p>
            <a:pPr marR="806450" algn="ctr">
              <a:lnSpc>
                <a:spcPts val="3080"/>
              </a:lnSpc>
            </a:pPr>
            <a:r>
              <a:rPr sz="2700" spc="-5" dirty="0">
                <a:latin typeface="Calibri"/>
                <a:cs typeface="Calibri"/>
              </a:rPr>
              <a:t>уверенность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5" dirty="0">
                <a:latin typeface="Calibri"/>
                <a:cs typeface="Calibri"/>
              </a:rPr>
              <a:t>радость (несмотря </a:t>
            </a:r>
            <a:r>
              <a:rPr sz="2700" dirty="0">
                <a:latin typeface="Calibri"/>
                <a:cs typeface="Calibri"/>
              </a:rPr>
              <a:t>ни на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что!)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45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Помните: разговоры о садике, группе,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воспитателях,  </a:t>
            </a:r>
            <a:r>
              <a:rPr sz="2700" spc="-15" dirty="0">
                <a:latin typeface="Calibri"/>
                <a:cs typeface="Calibri"/>
              </a:rPr>
              <a:t>детках </a:t>
            </a:r>
            <a:r>
              <a:rPr sz="2700" spc="-10" dirty="0">
                <a:latin typeface="Calibri"/>
                <a:cs typeface="Calibri"/>
              </a:rPr>
              <a:t>начинаются </a:t>
            </a:r>
            <a:r>
              <a:rPr sz="2700" dirty="0">
                <a:latin typeface="Calibri"/>
                <a:cs typeface="Calibri"/>
              </a:rPr>
              <a:t>и </a:t>
            </a:r>
            <a:r>
              <a:rPr sz="2700" spc="-10" dirty="0">
                <a:latin typeface="Calibri"/>
                <a:cs typeface="Calibri"/>
              </a:rPr>
              <a:t>заканчиваются </a:t>
            </a:r>
            <a:r>
              <a:rPr sz="2700" dirty="0">
                <a:latin typeface="Calibri"/>
                <a:cs typeface="Calibri"/>
              </a:rPr>
              <a:t>у </a:t>
            </a:r>
            <a:r>
              <a:rPr sz="2700" spc="-5" dirty="0">
                <a:latin typeface="Calibri"/>
                <a:cs typeface="Calibri"/>
              </a:rPr>
              <a:t>порога  </a:t>
            </a:r>
            <a:r>
              <a:rPr sz="2700" spc="-10" dirty="0">
                <a:latin typeface="Calibri"/>
                <a:cs typeface="Calibri"/>
              </a:rPr>
              <a:t>учреждения</a:t>
            </a:r>
            <a:endParaRPr sz="2700">
              <a:latin typeface="Calibri"/>
              <a:cs typeface="Calibri"/>
            </a:endParaRPr>
          </a:p>
          <a:p>
            <a:pPr marL="355600" marR="244475" indent="-342900">
              <a:lnSpc>
                <a:spcPct val="90000"/>
              </a:lnSpc>
              <a:spcBef>
                <a:spcPts val="645"/>
              </a:spcBef>
              <a:buChar char="-"/>
              <a:tabLst>
                <a:tab pos="349250" algn="l"/>
                <a:tab pos="349885" algn="l"/>
              </a:tabLst>
            </a:pPr>
            <a:r>
              <a:rPr sz="2700" dirty="0">
                <a:latin typeface="Calibri"/>
                <a:cs typeface="Calibri"/>
              </a:rPr>
              <a:t>Всё </a:t>
            </a:r>
            <a:r>
              <a:rPr sz="2700" spc="-5" dirty="0">
                <a:latin typeface="Calibri"/>
                <a:cs typeface="Calibri"/>
              </a:rPr>
              <a:t>время, </a:t>
            </a:r>
            <a:r>
              <a:rPr sz="2700" spc="-20" dirty="0">
                <a:latin typeface="Calibri"/>
                <a:cs typeface="Calibri"/>
              </a:rPr>
              <a:t>что </a:t>
            </a:r>
            <a:r>
              <a:rPr sz="2700" dirty="0">
                <a:latin typeface="Calibri"/>
                <a:cs typeface="Calibri"/>
              </a:rPr>
              <a:t>ребенок с Вами, </a:t>
            </a:r>
            <a:r>
              <a:rPr sz="2700" spc="-10" dirty="0">
                <a:latin typeface="Calibri"/>
                <a:cs typeface="Calibri"/>
              </a:rPr>
              <a:t>используйте </a:t>
            </a:r>
            <a:r>
              <a:rPr sz="2700" dirty="0">
                <a:latin typeface="Calibri"/>
                <a:cs typeface="Calibri"/>
              </a:rPr>
              <a:t>для  </a:t>
            </a:r>
            <a:r>
              <a:rPr sz="2700" spc="-10" dirty="0">
                <a:latin typeface="Calibri"/>
                <a:cs typeface="Calibri"/>
              </a:rPr>
              <a:t>радостного </a:t>
            </a:r>
            <a:r>
              <a:rPr sz="2700" spc="-5" dirty="0">
                <a:latin typeface="Calibri"/>
                <a:cs typeface="Calibri"/>
              </a:rPr>
              <a:t>эмоционального общения </a:t>
            </a:r>
            <a:r>
              <a:rPr sz="2700" dirty="0">
                <a:latin typeface="Calibri"/>
                <a:cs typeface="Calibri"/>
              </a:rPr>
              <a:t>с ним.  </a:t>
            </a:r>
            <a:r>
              <a:rPr sz="2700" spc="-15" dirty="0">
                <a:latin typeface="Calibri"/>
                <a:cs typeface="Calibri"/>
              </a:rPr>
              <a:t>Пригодится </a:t>
            </a:r>
            <a:r>
              <a:rPr sz="2700" dirty="0">
                <a:latin typeface="Calibri"/>
                <a:cs typeface="Calibri"/>
              </a:rPr>
              <a:t>всё , </a:t>
            </a:r>
            <a:r>
              <a:rPr sz="2700" spc="-15" dirty="0">
                <a:latin typeface="Calibri"/>
                <a:cs typeface="Calibri"/>
              </a:rPr>
              <a:t>чего </a:t>
            </a:r>
            <a:r>
              <a:rPr sz="2700" spc="-5" dirty="0">
                <a:latin typeface="Calibri"/>
                <a:cs typeface="Calibri"/>
              </a:rPr>
              <a:t>днем, </a:t>
            </a:r>
            <a:r>
              <a:rPr sz="2700" dirty="0">
                <a:latin typeface="Calibri"/>
                <a:cs typeface="Calibri"/>
              </a:rPr>
              <a:t>в </a:t>
            </a:r>
            <a:r>
              <a:rPr sz="2700" spc="-5" dirty="0">
                <a:latin typeface="Calibri"/>
                <a:cs typeface="Calibri"/>
              </a:rPr>
              <a:t>садике, </a:t>
            </a:r>
            <a:r>
              <a:rPr sz="2700" dirty="0">
                <a:latin typeface="Calibri"/>
                <a:cs typeface="Calibri"/>
              </a:rPr>
              <a:t>ребенок  лишен: мамины «обнимашки», </a:t>
            </a:r>
            <a:r>
              <a:rPr sz="2700" spc="-5" dirty="0">
                <a:latin typeface="Calibri"/>
                <a:cs typeface="Calibri"/>
              </a:rPr>
              <a:t>шутки, </a:t>
            </a:r>
            <a:r>
              <a:rPr sz="2700" dirty="0">
                <a:latin typeface="Calibri"/>
                <a:cs typeface="Calibri"/>
              </a:rPr>
              <a:t>баловство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  папой, игра, </a:t>
            </a:r>
            <a:r>
              <a:rPr sz="2700" spc="-5" dirty="0">
                <a:latin typeface="Calibri"/>
                <a:cs typeface="Calibri"/>
              </a:rPr>
              <a:t>общение </a:t>
            </a:r>
            <a:r>
              <a:rPr sz="2700" dirty="0">
                <a:latin typeface="Calibri"/>
                <a:cs typeface="Calibri"/>
              </a:rPr>
              <a:t>с любимыми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родными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475613" cy="1501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8613" y="0"/>
            <a:ext cx="1445386" cy="1484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2600960">
              <a:lnSpc>
                <a:spcPct val="100000"/>
              </a:lnSpc>
            </a:pPr>
            <a:r>
              <a:rPr spc="-10" dirty="0"/>
              <a:t>Утром</a:t>
            </a:r>
            <a:r>
              <a:rPr spc="-105" dirty="0"/>
              <a:t> </a:t>
            </a:r>
            <a:r>
              <a:rPr spc="-10" dirty="0"/>
              <a:t>дома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406" y="1373632"/>
            <a:ext cx="7094220" cy="461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25" dirty="0">
                <a:latin typeface="Calibri"/>
                <a:cs typeface="Calibri"/>
              </a:rPr>
              <a:t>Будите </a:t>
            </a:r>
            <a:r>
              <a:rPr sz="2100" spc="-10" dirty="0">
                <a:latin typeface="Calibri"/>
                <a:cs typeface="Calibri"/>
              </a:rPr>
              <a:t>ребенка </a:t>
            </a:r>
            <a:r>
              <a:rPr sz="2100" dirty="0">
                <a:latin typeface="Calibri"/>
                <a:cs typeface="Calibri"/>
              </a:rPr>
              <a:t>заранее, </a:t>
            </a:r>
            <a:r>
              <a:rPr sz="2100" spc="-5" dirty="0">
                <a:latin typeface="Calibri"/>
                <a:cs typeface="Calibri"/>
              </a:rPr>
              <a:t>чтобы </a:t>
            </a:r>
            <a:r>
              <a:rPr sz="2100" spc="-10" dirty="0">
                <a:latin typeface="Calibri"/>
                <a:cs typeface="Calibri"/>
              </a:rPr>
              <a:t>избежать </a:t>
            </a:r>
            <a:r>
              <a:rPr sz="2100" spc="-5" dirty="0">
                <a:latin typeface="Calibri"/>
                <a:cs typeface="Calibri"/>
              </a:rPr>
              <a:t>поспешности </a:t>
            </a:r>
            <a:r>
              <a:rPr sz="2100" dirty="0">
                <a:latin typeface="Calibri"/>
                <a:cs typeface="Calibri"/>
              </a:rPr>
              <a:t>в  </a:t>
            </a:r>
            <a:r>
              <a:rPr sz="2100" spc="-5" dirty="0">
                <a:latin typeface="Calibri"/>
                <a:cs typeface="Calibri"/>
              </a:rPr>
              <a:t>сборах. Пусть </a:t>
            </a:r>
            <a:r>
              <a:rPr sz="2100" dirty="0">
                <a:latin typeface="Calibri"/>
                <a:cs typeface="Calibri"/>
              </a:rPr>
              <a:t>малыш </a:t>
            </a:r>
            <a:r>
              <a:rPr sz="2100" spc="-5" dirty="0">
                <a:latin typeface="Calibri"/>
                <a:cs typeface="Calibri"/>
              </a:rPr>
              <a:t>имеет </a:t>
            </a:r>
            <a:r>
              <a:rPr sz="2100" dirty="0">
                <a:latin typeface="Calibri"/>
                <a:cs typeface="Calibri"/>
              </a:rPr>
              <a:t>в запасе </a:t>
            </a:r>
            <a:r>
              <a:rPr sz="2100" spc="-5" dirty="0">
                <a:latin typeface="Calibri"/>
                <a:cs typeface="Calibri"/>
              </a:rPr>
              <a:t>время </a:t>
            </a:r>
            <a:r>
              <a:rPr sz="2100" dirty="0">
                <a:latin typeface="Calibri"/>
                <a:cs typeface="Calibri"/>
              </a:rPr>
              <a:t>«проснуться»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  </a:t>
            </a:r>
            <a:r>
              <a:rPr sz="2100" spc="-5" dirty="0">
                <a:latin typeface="Calibri"/>
                <a:cs typeface="Calibri"/>
              </a:rPr>
              <a:t>покапризничать</a:t>
            </a:r>
            <a:endParaRPr sz="2100">
              <a:latin typeface="Calibri"/>
              <a:cs typeface="Calibri"/>
            </a:endParaRPr>
          </a:p>
          <a:p>
            <a:pPr marL="355600" marR="81915" indent="-342900">
              <a:lnSpc>
                <a:spcPts val="202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latin typeface="Calibri"/>
                <a:cs typeface="Calibri"/>
              </a:rPr>
              <a:t>Если </a:t>
            </a:r>
            <a:r>
              <a:rPr sz="2100" spc="-5" dirty="0">
                <a:latin typeface="Calibri"/>
                <a:cs typeface="Calibri"/>
              </a:rPr>
              <a:t>малыш </a:t>
            </a:r>
            <a:r>
              <a:rPr sz="2100" dirty="0">
                <a:latin typeface="Calibri"/>
                <a:cs typeface="Calibri"/>
              </a:rPr>
              <a:t>с </a:t>
            </a:r>
            <a:r>
              <a:rPr sz="2100" spc="-15" dirty="0">
                <a:latin typeface="Calibri"/>
                <a:cs typeface="Calibri"/>
              </a:rPr>
              <a:t>удовольствием </a:t>
            </a:r>
            <a:r>
              <a:rPr sz="2100" spc="-5" dirty="0">
                <a:latin typeface="Calibri"/>
                <a:cs typeface="Calibri"/>
              </a:rPr>
              <a:t>завтракает </a:t>
            </a:r>
            <a:r>
              <a:rPr sz="2100" spc="-10" dirty="0">
                <a:latin typeface="Calibri"/>
                <a:cs typeface="Calibri"/>
              </a:rPr>
              <a:t>дома, </a:t>
            </a:r>
            <a:r>
              <a:rPr sz="2100" dirty="0">
                <a:latin typeface="Calibri"/>
                <a:cs typeface="Calibri"/>
              </a:rPr>
              <a:t>не  </a:t>
            </a:r>
            <a:r>
              <a:rPr sz="2100" spc="-10" dirty="0">
                <a:latin typeface="Calibri"/>
                <a:cs typeface="Calibri"/>
              </a:rPr>
              <a:t>отказывайте ему </a:t>
            </a:r>
            <a:r>
              <a:rPr sz="2100" dirty="0">
                <a:latin typeface="Calibri"/>
                <a:cs typeface="Calibri"/>
              </a:rPr>
              <a:t>в </a:t>
            </a:r>
            <a:r>
              <a:rPr sz="2100" spc="-15" dirty="0">
                <a:latin typeface="Calibri"/>
                <a:cs typeface="Calibri"/>
              </a:rPr>
              <a:t>этом, хотя </a:t>
            </a:r>
            <a:r>
              <a:rPr sz="2100" dirty="0">
                <a:latin typeface="Calibri"/>
                <a:cs typeface="Calibri"/>
              </a:rPr>
              <a:t>бы </a:t>
            </a:r>
            <a:r>
              <a:rPr sz="2100" spc="-5" dirty="0">
                <a:latin typeface="Calibri"/>
                <a:cs typeface="Calibri"/>
              </a:rPr>
              <a:t>первое время. </a:t>
            </a:r>
            <a:r>
              <a:rPr sz="2100" dirty="0">
                <a:latin typeface="Calibri"/>
                <a:cs typeface="Calibri"/>
              </a:rPr>
              <a:t>Завтраки в  </a:t>
            </a:r>
            <a:r>
              <a:rPr sz="2100" spc="-5" dirty="0">
                <a:latin typeface="Calibri"/>
                <a:cs typeface="Calibri"/>
              </a:rPr>
              <a:t>садике- </a:t>
            </a:r>
            <a:r>
              <a:rPr sz="2100" dirty="0">
                <a:latin typeface="Calibri"/>
                <a:cs typeface="Calibri"/>
              </a:rPr>
              <a:t>навык </a:t>
            </a:r>
            <a:r>
              <a:rPr sz="2100" spc="-5" dirty="0">
                <a:latin typeface="Calibri"/>
                <a:cs typeface="Calibri"/>
              </a:rPr>
              <a:t>«завтрашнего </a:t>
            </a:r>
            <a:r>
              <a:rPr sz="2100" dirty="0">
                <a:latin typeface="Calibri"/>
                <a:cs typeface="Calibri"/>
              </a:rPr>
              <a:t>дня». </a:t>
            </a:r>
            <a:r>
              <a:rPr sz="2100" spc="-30" dirty="0">
                <a:latin typeface="Calibri"/>
                <a:cs typeface="Calibri"/>
              </a:rPr>
              <a:t>Увеличьте </a:t>
            </a:r>
            <a:r>
              <a:rPr sz="2100" spc="-5" dirty="0">
                <a:latin typeface="Calibri"/>
                <a:cs typeface="Calibri"/>
              </a:rPr>
              <a:t>время для  завтрака</a:t>
            </a:r>
            <a:endParaRPr sz="2100">
              <a:latin typeface="Calibri"/>
              <a:cs typeface="Calibri"/>
            </a:endParaRPr>
          </a:p>
          <a:p>
            <a:pPr marL="355600" marR="483234" indent="-342900">
              <a:lnSpc>
                <a:spcPct val="8010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alibri"/>
                <a:cs typeface="Calibri"/>
              </a:rPr>
              <a:t>Напротив, </a:t>
            </a:r>
            <a:r>
              <a:rPr sz="2100" dirty="0">
                <a:latin typeface="Calibri"/>
                <a:cs typeface="Calibri"/>
              </a:rPr>
              <a:t>ребенок не ест </a:t>
            </a:r>
            <a:r>
              <a:rPr sz="2100" spc="-10" dirty="0">
                <a:latin typeface="Calibri"/>
                <a:cs typeface="Calibri"/>
              </a:rPr>
              <a:t>дома: тихонько </a:t>
            </a:r>
            <a:r>
              <a:rPr sz="2100" spc="-5" dirty="0">
                <a:latin typeface="Calibri"/>
                <a:cs typeface="Calibri"/>
              </a:rPr>
              <a:t>сообщите </a:t>
            </a:r>
            <a:r>
              <a:rPr sz="2100" dirty="0">
                <a:latin typeface="Calibri"/>
                <a:cs typeface="Calibri"/>
              </a:rPr>
              <a:t>об  </a:t>
            </a:r>
            <a:r>
              <a:rPr sz="2100" spc="-10" dirty="0">
                <a:latin typeface="Calibri"/>
                <a:cs typeface="Calibri"/>
              </a:rPr>
              <a:t>этом </a:t>
            </a:r>
            <a:r>
              <a:rPr sz="2100" spc="-5" dirty="0">
                <a:latin typeface="Calibri"/>
                <a:cs typeface="Calibri"/>
              </a:rPr>
              <a:t>воспитателю- </a:t>
            </a:r>
            <a:r>
              <a:rPr sz="2100" spc="-10" dirty="0">
                <a:latin typeface="Calibri"/>
                <a:cs typeface="Calibri"/>
              </a:rPr>
              <a:t>педагоги </a:t>
            </a:r>
            <a:r>
              <a:rPr sz="2100" spc="-5" dirty="0">
                <a:latin typeface="Calibri"/>
                <a:cs typeface="Calibri"/>
              </a:rPr>
              <a:t>найдут возможность  покормить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малыша</a:t>
            </a:r>
            <a:endParaRPr sz="2100">
              <a:latin typeface="Calibri"/>
              <a:cs typeface="Calibri"/>
            </a:endParaRPr>
          </a:p>
          <a:p>
            <a:pPr marL="355600" marR="138430" indent="-3429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"/>
                <a:cs typeface="Calibri"/>
              </a:rPr>
              <a:t>Утром </a:t>
            </a:r>
            <a:r>
              <a:rPr sz="2100" spc="-40" dirty="0">
                <a:latin typeface="Calibri"/>
                <a:cs typeface="Calibri"/>
              </a:rPr>
              <a:t>будьте </a:t>
            </a:r>
            <a:r>
              <a:rPr sz="2100" dirty="0">
                <a:latin typeface="Calibri"/>
                <a:cs typeface="Calibri"/>
              </a:rPr>
              <a:t>с </a:t>
            </a:r>
            <a:r>
              <a:rPr sz="2100" spc="-5" dirty="0">
                <a:latin typeface="Calibri"/>
                <a:cs typeface="Calibri"/>
              </a:rPr>
              <a:t>малышом </a:t>
            </a:r>
            <a:r>
              <a:rPr sz="2100" spc="-15" dirty="0">
                <a:latin typeface="Calibri"/>
                <a:cs typeface="Calibri"/>
              </a:rPr>
              <a:t>доброжелательны, </a:t>
            </a:r>
            <a:r>
              <a:rPr sz="2100" spc="-10" dirty="0">
                <a:latin typeface="Calibri"/>
                <a:cs typeface="Calibri"/>
              </a:rPr>
              <a:t>терпеливы </a:t>
            </a:r>
            <a:r>
              <a:rPr sz="2100" dirty="0">
                <a:latin typeface="Calibri"/>
                <a:cs typeface="Calibri"/>
              </a:rPr>
              <a:t>и  </a:t>
            </a:r>
            <a:r>
              <a:rPr sz="2100" spc="-5" dirty="0">
                <a:latin typeface="Calibri"/>
                <a:cs typeface="Calibri"/>
              </a:rPr>
              <a:t>немногословны. Ребенку </a:t>
            </a:r>
            <a:r>
              <a:rPr sz="2100" dirty="0">
                <a:latin typeface="Calibri"/>
                <a:cs typeface="Calibri"/>
              </a:rPr>
              <a:t>нужно </a:t>
            </a:r>
            <a:r>
              <a:rPr sz="2100" spc="-10" dirty="0">
                <a:latin typeface="Calibri"/>
                <a:cs typeface="Calibri"/>
              </a:rPr>
              <a:t>сосредоточиться,  </a:t>
            </a:r>
            <a:r>
              <a:rPr sz="2100" dirty="0">
                <a:latin typeface="Calibri"/>
                <a:cs typeface="Calibri"/>
              </a:rPr>
              <a:t>привыкнуть к новой организации </a:t>
            </a:r>
            <a:r>
              <a:rPr sz="2100" spc="-5" dirty="0">
                <a:latin typeface="Calibri"/>
                <a:cs typeface="Calibri"/>
              </a:rPr>
              <a:t>своего </a:t>
            </a:r>
            <a:r>
              <a:rPr sz="2100" dirty="0">
                <a:latin typeface="Calibri"/>
                <a:cs typeface="Calibri"/>
              </a:rPr>
              <a:t>дня. </a:t>
            </a:r>
            <a:r>
              <a:rPr sz="2100" spc="-10" dirty="0">
                <a:latin typeface="Calibri"/>
                <a:cs typeface="Calibri"/>
              </a:rPr>
              <a:t>Суета  </a:t>
            </a:r>
            <a:r>
              <a:rPr sz="2100" spc="-5" dirty="0">
                <a:latin typeface="Calibri"/>
                <a:cs typeface="Calibri"/>
              </a:rPr>
              <a:t>тревожит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ребенка</a:t>
            </a:r>
            <a:endParaRPr sz="2100">
              <a:latin typeface="Calibri"/>
              <a:cs typeface="Calibri"/>
            </a:endParaRPr>
          </a:p>
          <a:p>
            <a:pPr marL="355600" marR="141605" indent="-342900">
              <a:lnSpc>
                <a:spcPts val="202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alibri"/>
                <a:cs typeface="Calibri"/>
              </a:rPr>
              <a:t>Постарайтесь, чтобы </a:t>
            </a:r>
            <a:r>
              <a:rPr sz="2100" dirty="0">
                <a:latin typeface="Calibri"/>
                <a:cs typeface="Calibri"/>
              </a:rPr>
              <a:t>в первые дни или </a:t>
            </a:r>
            <a:r>
              <a:rPr sz="2100" spc="-15" dirty="0">
                <a:latin typeface="Calibri"/>
                <a:cs typeface="Calibri"/>
              </a:rPr>
              <a:t>недели </a:t>
            </a:r>
            <a:r>
              <a:rPr sz="2100" spc="-10" dirty="0">
                <a:latin typeface="Calibri"/>
                <a:cs typeface="Calibri"/>
              </a:rPr>
              <a:t>ребенка  </a:t>
            </a:r>
            <a:r>
              <a:rPr sz="2100" spc="-15" dirty="0">
                <a:latin typeface="Calibri"/>
                <a:cs typeface="Calibri"/>
              </a:rPr>
              <a:t>отводил </a:t>
            </a:r>
            <a:r>
              <a:rPr sz="2100" dirty="0">
                <a:latin typeface="Calibri"/>
                <a:cs typeface="Calibri"/>
              </a:rPr>
              <a:t>в сад </a:t>
            </a:r>
            <a:r>
              <a:rPr sz="2100" spc="-5" dirty="0">
                <a:latin typeface="Calibri"/>
                <a:cs typeface="Calibri"/>
              </a:rPr>
              <a:t>ПАПА </a:t>
            </a:r>
            <a:r>
              <a:rPr sz="2100" dirty="0">
                <a:latin typeface="Calibri"/>
                <a:cs typeface="Calibri"/>
              </a:rPr>
              <a:t>(или </a:t>
            </a:r>
            <a:r>
              <a:rPr sz="2100" spc="-10" dirty="0">
                <a:latin typeface="Calibri"/>
                <a:cs typeface="Calibri"/>
              </a:rPr>
              <a:t>другой родственник). </a:t>
            </a:r>
            <a:r>
              <a:rPr sz="2100" dirty="0">
                <a:latin typeface="Calibri"/>
                <a:cs typeface="Calibri"/>
              </a:rPr>
              <a:t>Прощание  с </a:t>
            </a:r>
            <a:r>
              <a:rPr sz="2100" spc="-5" dirty="0">
                <a:latin typeface="Calibri"/>
                <a:cs typeface="Calibri"/>
              </a:rPr>
              <a:t>мамой намного </a:t>
            </a:r>
            <a:r>
              <a:rPr sz="2100" dirty="0">
                <a:latin typeface="Calibri"/>
                <a:cs typeface="Calibri"/>
              </a:rPr>
              <a:t>сильнее </a:t>
            </a:r>
            <a:r>
              <a:rPr sz="2100" spc="-5" dirty="0">
                <a:latin typeface="Calibri"/>
                <a:cs typeface="Calibri"/>
              </a:rPr>
              <a:t>травмирует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малыша.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1654" y="4149090"/>
            <a:ext cx="1752345" cy="2492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475613" cy="1457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4368" y="5145913"/>
            <a:ext cx="1619630" cy="171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7676" y="119126"/>
            <a:ext cx="516890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Утром </a:t>
            </a:r>
            <a:r>
              <a:rPr dirty="0"/>
              <a:t>на </a:t>
            </a:r>
            <a:r>
              <a:rPr spc="-10" dirty="0"/>
              <a:t>пороге</a:t>
            </a:r>
            <a:r>
              <a:rPr spc="-55" dirty="0"/>
              <a:t> </a:t>
            </a:r>
            <a:r>
              <a:rPr dirty="0"/>
              <a:t>сада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00" y="944499"/>
            <a:ext cx="7720965" cy="52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0650" indent="-342900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Придумайте </a:t>
            </a:r>
            <a:r>
              <a:rPr sz="2000" dirty="0">
                <a:latin typeface="Calibri"/>
                <a:cs typeface="Calibri"/>
              </a:rPr>
              <a:t>свой вариант </a:t>
            </a:r>
            <a:r>
              <a:rPr sz="2000" spc="-10" dirty="0">
                <a:latin typeface="Calibri"/>
                <a:cs typeface="Calibri"/>
              </a:rPr>
              <a:t>короткого </a:t>
            </a:r>
            <a:r>
              <a:rPr sz="2000" spc="-5" dirty="0">
                <a:latin typeface="Calibri"/>
                <a:cs typeface="Calibri"/>
              </a:rPr>
              <a:t>ритуального текста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прощания  с малышом в группе. </a:t>
            </a:r>
            <a:r>
              <a:rPr sz="2000" spc="-15" dirty="0">
                <a:latin typeface="Calibri"/>
                <a:cs typeface="Calibri"/>
              </a:rPr>
              <a:t>Один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тот </a:t>
            </a:r>
            <a:r>
              <a:rPr sz="2000" spc="-10" dirty="0">
                <a:latin typeface="Calibri"/>
                <a:cs typeface="Calibri"/>
              </a:rPr>
              <a:t>же текст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действия </a:t>
            </a:r>
            <a:r>
              <a:rPr sz="2000" dirty="0">
                <a:latin typeface="Calibri"/>
                <a:cs typeface="Calibri"/>
              </a:rPr>
              <a:t>(ритуал),  </a:t>
            </a:r>
            <a:r>
              <a:rPr sz="2000" spc="-5" dirty="0">
                <a:latin typeface="Calibri"/>
                <a:cs typeface="Calibri"/>
              </a:rPr>
              <a:t>повторяемые </a:t>
            </a:r>
            <a:r>
              <a:rPr sz="2000" spc="-10" dirty="0">
                <a:latin typeface="Calibri"/>
                <a:cs typeface="Calibri"/>
              </a:rPr>
              <a:t>ежедневно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30" dirty="0">
                <a:latin typeface="Calibri"/>
                <a:cs typeface="Calibri"/>
              </a:rPr>
              <a:t>входе </a:t>
            </a:r>
            <a:r>
              <a:rPr sz="2000" dirty="0">
                <a:latin typeface="Calibri"/>
                <a:cs typeface="Calibri"/>
              </a:rPr>
              <a:t>в сад , </a:t>
            </a:r>
            <a:r>
              <a:rPr sz="2000" spc="-5" dirty="0">
                <a:latin typeface="Calibri"/>
                <a:cs typeface="Calibri"/>
              </a:rPr>
              <a:t>успокаивают ребенка.  </a:t>
            </a:r>
            <a:r>
              <a:rPr sz="2000" dirty="0">
                <a:latin typeface="Calibri"/>
                <a:cs typeface="Calibri"/>
              </a:rPr>
              <a:t>Например: «Сейчас я </a:t>
            </a:r>
            <a:r>
              <a:rPr sz="2000" spc="-5" dirty="0">
                <a:latin typeface="Calibri"/>
                <a:cs typeface="Calibri"/>
              </a:rPr>
              <a:t>тебе </a:t>
            </a:r>
            <a:r>
              <a:rPr sz="2000" dirty="0">
                <a:latin typeface="Calibri"/>
                <a:cs typeface="Calibri"/>
              </a:rPr>
              <a:t>помогу снять </a:t>
            </a:r>
            <a:r>
              <a:rPr sz="2000" spc="-10" dirty="0">
                <a:latin typeface="Calibri"/>
                <a:cs typeface="Calibri"/>
              </a:rPr>
              <a:t>курточку, поцелую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уйду.  </a:t>
            </a:r>
            <a:r>
              <a:rPr sz="2000" spc="-5" dirty="0">
                <a:latin typeface="Calibri"/>
                <a:cs typeface="Calibri"/>
              </a:rPr>
              <a:t>Потом </a:t>
            </a:r>
            <a:r>
              <a:rPr sz="2000" dirty="0">
                <a:latin typeface="Calibri"/>
                <a:cs typeface="Calibri"/>
              </a:rPr>
              <a:t>приду». Фраза </a:t>
            </a:r>
            <a:r>
              <a:rPr sz="2000" spc="-15" dirty="0">
                <a:latin typeface="Calibri"/>
                <a:cs typeface="Calibri"/>
              </a:rPr>
              <a:t>должна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короткой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конкретной. </a:t>
            </a:r>
            <a:r>
              <a:rPr sz="2000" dirty="0">
                <a:latin typeface="Calibri"/>
                <a:cs typeface="Calibri"/>
              </a:rPr>
              <a:t>В  группе, </a:t>
            </a:r>
            <a:r>
              <a:rPr sz="2000" spc="-5" dirty="0">
                <a:latin typeface="Calibri"/>
                <a:cs typeface="Calibri"/>
              </a:rPr>
              <a:t>раздевая ребенка, повторяйте эту </a:t>
            </a:r>
            <a:r>
              <a:rPr sz="2000" spc="-10" dirty="0">
                <a:latin typeface="Calibri"/>
                <a:cs typeface="Calibri"/>
              </a:rPr>
              <a:t>же фразу. </a:t>
            </a:r>
            <a:r>
              <a:rPr sz="2000" spc="-5" dirty="0">
                <a:latin typeface="Calibri"/>
                <a:cs typeface="Calibri"/>
              </a:rPr>
              <a:t>Избегайте  длинных </a:t>
            </a:r>
            <a:r>
              <a:rPr sz="2000" dirty="0">
                <a:latin typeface="Calibri"/>
                <a:cs typeface="Calibri"/>
              </a:rPr>
              <a:t>эмоциональных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объяснений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Помогая ребенку </a:t>
            </a:r>
            <a:r>
              <a:rPr sz="2000" spc="-5" dirty="0">
                <a:latin typeface="Calibri"/>
                <a:cs typeface="Calibri"/>
              </a:rPr>
              <a:t>раздеться, излучайте </a:t>
            </a:r>
            <a:r>
              <a:rPr sz="2000" dirty="0">
                <a:latin typeface="Calibri"/>
                <a:cs typeface="Calibri"/>
              </a:rPr>
              <a:t>уверенность и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хорошее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настроение. Постарайтесь, </a:t>
            </a:r>
            <a:r>
              <a:rPr sz="2000" spc="-5" dirty="0">
                <a:latin typeface="Calibri"/>
                <a:cs typeface="Calibri"/>
              </a:rPr>
              <a:t>этим </a:t>
            </a:r>
            <a:r>
              <a:rPr sz="2000" dirty="0">
                <a:latin typeface="Calibri"/>
                <a:cs typeface="Calibri"/>
              </a:rPr>
              <a:t>Вы </a:t>
            </a:r>
            <a:r>
              <a:rPr sz="2000" spc="-10" dirty="0">
                <a:latin typeface="Calibri"/>
                <a:cs typeface="Calibri"/>
              </a:rPr>
              <a:t>поможете </a:t>
            </a:r>
            <a:r>
              <a:rPr sz="2000" spc="-5" dirty="0">
                <a:latin typeface="Calibri"/>
                <a:cs typeface="Calibri"/>
              </a:rPr>
              <a:t>своему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ребенку.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Прощание с </a:t>
            </a:r>
            <a:r>
              <a:rPr sz="2000" spc="-5" dirty="0">
                <a:latin typeface="Calibri"/>
                <a:cs typeface="Calibri"/>
              </a:rPr>
              <a:t>ребенком </a:t>
            </a:r>
            <a:r>
              <a:rPr sz="2000" spc="-15" dirty="0">
                <a:latin typeface="Calibri"/>
                <a:cs typeface="Calibri"/>
              </a:rPr>
              <a:t>должно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максимально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коротким.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«Долгие </a:t>
            </a:r>
            <a:r>
              <a:rPr sz="2000" spc="-10" dirty="0">
                <a:latin typeface="Calibri"/>
                <a:cs typeface="Calibri"/>
              </a:rPr>
              <a:t>проводы- </a:t>
            </a:r>
            <a:r>
              <a:rPr sz="2000" dirty="0">
                <a:latin typeface="Calibri"/>
                <a:cs typeface="Calibri"/>
              </a:rPr>
              <a:t>лишние слёзы»,-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dirty="0">
                <a:latin typeface="Calibri"/>
                <a:cs typeface="Calibri"/>
              </a:rPr>
              <a:t>про утро в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яслях.</a:t>
            </a:r>
            <a:endParaRPr sz="2000">
              <a:latin typeface="Calibri"/>
              <a:cs typeface="Calibri"/>
            </a:endParaRPr>
          </a:p>
          <a:p>
            <a:pPr marL="355600" marR="70485" indent="-342900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Отдайте </a:t>
            </a:r>
            <a:r>
              <a:rPr sz="2000" spc="-5" dirty="0">
                <a:latin typeface="Calibri"/>
                <a:cs typeface="Calibri"/>
              </a:rPr>
              <a:t>ребенка воспитателю </a:t>
            </a:r>
            <a:r>
              <a:rPr sz="2000" dirty="0">
                <a:latin typeface="Calibri"/>
                <a:cs typeface="Calibri"/>
              </a:rPr>
              <a:t>и быстро и уверенно </a:t>
            </a:r>
            <a:r>
              <a:rPr sz="2000" spc="-15" dirty="0">
                <a:latin typeface="Calibri"/>
                <a:cs typeface="Calibri"/>
              </a:rPr>
              <a:t>уходите: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отсчет  </a:t>
            </a:r>
            <a:r>
              <a:rPr sz="2000" dirty="0">
                <a:latin typeface="Calibri"/>
                <a:cs typeface="Calibri"/>
              </a:rPr>
              <a:t>времени </a:t>
            </a:r>
            <a:r>
              <a:rPr sz="2000" spc="-5" dirty="0">
                <a:latin typeface="Calibri"/>
                <a:cs typeface="Calibri"/>
              </a:rPr>
              <a:t>для успокаивания ребенка начинается </a:t>
            </a:r>
            <a:r>
              <a:rPr sz="2000" dirty="0">
                <a:latin typeface="Calibri"/>
                <a:cs typeface="Calibri"/>
              </a:rPr>
              <a:t>с момента </a:t>
            </a:r>
            <a:r>
              <a:rPr sz="2000" spc="-5" dirty="0">
                <a:latin typeface="Calibri"/>
                <a:cs typeface="Calibri"/>
              </a:rPr>
              <a:t>Вашего  </a:t>
            </a:r>
            <a:r>
              <a:rPr sz="2000" spc="-20" dirty="0">
                <a:latin typeface="Calibri"/>
                <a:cs typeface="Calibri"/>
              </a:rPr>
              <a:t>ухода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Запрещено стоять </a:t>
            </a:r>
            <a:r>
              <a:rPr sz="2000" spc="-20" dirty="0">
                <a:latin typeface="Calibri"/>
                <a:cs typeface="Calibri"/>
              </a:rPr>
              <a:t>под </a:t>
            </a:r>
            <a:r>
              <a:rPr sz="2000" dirty="0">
                <a:latin typeface="Calibri"/>
                <a:cs typeface="Calibri"/>
              </a:rPr>
              <a:t>дверью, </a:t>
            </a:r>
            <a:r>
              <a:rPr sz="2000" spc="-20" dirty="0">
                <a:latin typeface="Calibri"/>
                <a:cs typeface="Calibri"/>
              </a:rPr>
              <a:t>под </a:t>
            </a:r>
            <a:r>
              <a:rPr sz="2000" dirty="0">
                <a:latin typeface="Calibri"/>
                <a:cs typeface="Calibri"/>
              </a:rPr>
              <a:t>окнами: ребенок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незримо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«подключен» </a:t>
            </a:r>
            <a:r>
              <a:rPr sz="2000" dirty="0">
                <a:latin typeface="Calibri"/>
                <a:cs typeface="Calibri"/>
              </a:rPr>
              <a:t>к Вам. </a:t>
            </a:r>
            <a:r>
              <a:rPr sz="2000" spc="-10" dirty="0">
                <a:latin typeface="Calibri"/>
                <a:cs typeface="Calibri"/>
              </a:rPr>
              <a:t>Пока </a:t>
            </a:r>
            <a:r>
              <a:rPr sz="2000" dirty="0">
                <a:latin typeface="Calibri"/>
                <a:cs typeface="Calibri"/>
              </a:rPr>
              <a:t>Вы </a:t>
            </a:r>
            <a:r>
              <a:rPr sz="2000" spc="-5" dirty="0">
                <a:latin typeface="Calibri"/>
                <a:cs typeface="Calibri"/>
              </a:rPr>
              <a:t>рядом- </a:t>
            </a:r>
            <a:r>
              <a:rPr sz="2000" dirty="0">
                <a:latin typeface="Calibri"/>
                <a:cs typeface="Calibri"/>
              </a:rPr>
              <a:t>он </a:t>
            </a:r>
            <a:r>
              <a:rPr sz="2000" spc="-5" dirty="0">
                <a:latin typeface="Calibri"/>
                <a:cs typeface="Calibri"/>
              </a:rPr>
              <a:t>чувствует </a:t>
            </a:r>
            <a:r>
              <a:rPr sz="2000" dirty="0">
                <a:latin typeface="Calibri"/>
                <a:cs typeface="Calibri"/>
              </a:rPr>
              <a:t>Вас и </a:t>
            </a:r>
            <a:r>
              <a:rPr sz="2000" spc="-25" dirty="0">
                <a:latin typeface="Calibri"/>
                <a:cs typeface="Calibri"/>
              </a:rPr>
              <a:t>будет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звать.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Среднее </a:t>
            </a:r>
            <a:r>
              <a:rPr sz="2000" dirty="0">
                <a:latin typeface="Calibri"/>
                <a:cs typeface="Calibri"/>
              </a:rPr>
              <a:t>время </a:t>
            </a:r>
            <a:r>
              <a:rPr sz="2000" spc="-5" dirty="0">
                <a:latin typeface="Calibri"/>
                <a:cs typeface="Calibri"/>
              </a:rPr>
              <a:t>успокаивания </a:t>
            </a:r>
            <a:r>
              <a:rPr sz="2000" dirty="0">
                <a:latin typeface="Calibri"/>
                <a:cs typeface="Calibri"/>
              </a:rPr>
              <a:t>для малыша 2-2,5 </a:t>
            </a:r>
            <a:r>
              <a:rPr sz="2000" spc="-5" dirty="0">
                <a:latin typeface="Calibri"/>
                <a:cs typeface="Calibri"/>
              </a:rPr>
              <a:t>лет-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минут</a:t>
            </a:r>
            <a:endParaRPr sz="2000">
              <a:latin typeface="Calibri"/>
              <a:cs typeface="Calibri"/>
            </a:endParaRPr>
          </a:p>
          <a:p>
            <a:pPr marL="355600" marR="26924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Доверяйте воспитателю. </a:t>
            </a:r>
            <a:r>
              <a:rPr sz="2000" dirty="0">
                <a:latin typeface="Calibri"/>
                <a:cs typeface="Calibri"/>
              </a:rPr>
              <a:t>Ваш ребенок- </a:t>
            </a:r>
            <a:r>
              <a:rPr sz="2000" spc="-5" dirty="0">
                <a:latin typeface="Calibri"/>
                <a:cs typeface="Calibri"/>
              </a:rPr>
              <a:t>Единственный, </a:t>
            </a:r>
            <a:r>
              <a:rPr sz="2000" dirty="0">
                <a:latin typeface="Calibri"/>
                <a:cs typeface="Calibri"/>
              </a:rPr>
              <a:t>но не  первый в </a:t>
            </a:r>
            <a:r>
              <a:rPr sz="2000" spc="-5" dirty="0">
                <a:latin typeface="Calibri"/>
                <a:cs typeface="Calibri"/>
              </a:rPr>
              <a:t>его практике. Воспитатель-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10" dirty="0">
                <a:latin typeface="Calibri"/>
                <a:cs typeface="Calibri"/>
              </a:rPr>
              <a:t>специалист, </a:t>
            </a:r>
            <a:r>
              <a:rPr sz="2000" spc="-5" dirty="0">
                <a:latin typeface="Calibri"/>
                <a:cs typeface="Calibri"/>
              </a:rPr>
              <a:t>прошедший  </a:t>
            </a:r>
            <a:r>
              <a:rPr sz="2000" dirty="0">
                <a:latin typeface="Calibri"/>
                <a:cs typeface="Calibri"/>
              </a:rPr>
              <a:t>профессиональный и моральный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«отбор»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138" rIns="0" bIns="0" rtlCol="0">
            <a:spAutoFit/>
          </a:bodyPr>
          <a:lstStyle/>
          <a:p>
            <a:pPr marL="3246755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Важно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0425" y="1082548"/>
            <a:ext cx="6865620" cy="490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8895" indent="-342900">
              <a:lnSpc>
                <a:spcPts val="292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Вы </a:t>
            </a:r>
            <a:r>
              <a:rPr sz="2700" spc="-20" dirty="0">
                <a:latin typeface="Calibri"/>
                <a:cs typeface="Calibri"/>
              </a:rPr>
              <a:t>захотели </a:t>
            </a:r>
            <a:r>
              <a:rPr sz="2700" spc="-5" dirty="0">
                <a:latin typeface="Calibri"/>
                <a:cs typeface="Calibri"/>
              </a:rPr>
              <a:t>присутствовать в группе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вместе  </a:t>
            </a:r>
            <a:r>
              <a:rPr sz="2700" dirty="0">
                <a:latin typeface="Calibri"/>
                <a:cs typeface="Calibri"/>
              </a:rPr>
              <a:t>с </a:t>
            </a:r>
            <a:r>
              <a:rPr sz="2700" spc="-10" dirty="0">
                <a:latin typeface="Calibri"/>
                <a:cs typeface="Calibri"/>
              </a:rPr>
              <a:t>ребёнком, </a:t>
            </a:r>
            <a:r>
              <a:rPr sz="2700" spc="-20" dirty="0">
                <a:latin typeface="Calibri"/>
                <a:cs typeface="Calibri"/>
              </a:rPr>
              <a:t>хотя </a:t>
            </a:r>
            <a:r>
              <a:rPr sz="2700" dirty="0">
                <a:latin typeface="Calibri"/>
                <a:cs typeface="Calibri"/>
              </a:rPr>
              <a:t>бы «первое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время»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 marR="297180" indent="-342900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Помните, </a:t>
            </a:r>
            <a:r>
              <a:rPr sz="2600" dirty="0">
                <a:latin typeface="Calibri"/>
                <a:cs typeface="Calibri"/>
              </a:rPr>
              <a:t>Ваше пребывание в </a:t>
            </a:r>
            <a:r>
              <a:rPr sz="2600" spc="-5" dirty="0">
                <a:latin typeface="Calibri"/>
                <a:cs typeface="Calibri"/>
              </a:rPr>
              <a:t>группе </a:t>
            </a:r>
            <a:r>
              <a:rPr sz="2600" dirty="0">
                <a:latin typeface="Calibri"/>
                <a:cs typeface="Calibri"/>
              </a:rPr>
              <a:t>со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своим  малышом:</a:t>
            </a:r>
            <a:endParaRPr sz="2600">
              <a:latin typeface="Calibri"/>
              <a:cs typeface="Calibri"/>
            </a:endParaRPr>
          </a:p>
          <a:p>
            <a:pPr marL="12700" marR="2375535">
              <a:lnSpc>
                <a:spcPts val="3429"/>
              </a:lnSpc>
              <a:spcBef>
                <a:spcPts val="125"/>
              </a:spcBef>
            </a:pPr>
            <a:r>
              <a:rPr sz="2600" dirty="0">
                <a:latin typeface="Calibri"/>
                <a:cs typeface="Calibri"/>
              </a:rPr>
              <a:t>а) </a:t>
            </a:r>
            <a:r>
              <a:rPr sz="2600" spc="-5" dirty="0">
                <a:latin typeface="Calibri"/>
                <a:cs typeface="Calibri"/>
              </a:rPr>
              <a:t>травмирует </a:t>
            </a:r>
            <a:r>
              <a:rPr sz="2600" dirty="0">
                <a:latin typeface="Calibri"/>
                <a:cs typeface="Calibri"/>
              </a:rPr>
              <a:t>остальных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детей,  </a:t>
            </a:r>
            <a:r>
              <a:rPr sz="2600" dirty="0">
                <a:latin typeface="Calibri"/>
                <a:cs typeface="Calibri"/>
              </a:rPr>
              <a:t>б) смущает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воспитателя,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ts val="2810"/>
              </a:lnSpc>
              <a:spcBef>
                <a:spcPts val="495"/>
              </a:spcBef>
            </a:pPr>
            <a:r>
              <a:rPr sz="2600" dirty="0">
                <a:latin typeface="Calibri"/>
                <a:cs typeface="Calibri"/>
              </a:rPr>
              <a:t>в) </a:t>
            </a:r>
            <a:r>
              <a:rPr sz="2600" spc="-20" dirty="0">
                <a:latin typeface="Calibri"/>
                <a:cs typeface="Calibri"/>
              </a:rPr>
              <a:t>отодвигает </a:t>
            </a:r>
            <a:r>
              <a:rPr sz="2600" spc="-5" dirty="0">
                <a:latin typeface="Calibri"/>
                <a:cs typeface="Calibri"/>
              </a:rPr>
              <a:t>время </a:t>
            </a:r>
            <a:r>
              <a:rPr sz="2600" dirty="0">
                <a:latin typeface="Calibri"/>
                <a:cs typeface="Calibri"/>
              </a:rPr>
              <a:t>начала адаптации для  </a:t>
            </a:r>
            <a:r>
              <a:rPr sz="2600" spc="-5" dirty="0">
                <a:latin typeface="Calibri"/>
                <a:cs typeface="Calibri"/>
              </a:rPr>
              <a:t>Вашего ребенка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время Вашего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присутствия 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группе.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600" spc="-5" dirty="0">
                <a:latin typeface="Calibri"/>
                <a:cs typeface="Calibri"/>
              </a:rPr>
              <a:t>Другими </a:t>
            </a:r>
            <a:r>
              <a:rPr sz="2600" dirty="0">
                <a:latin typeface="Calibri"/>
                <a:cs typeface="Calibri"/>
              </a:rPr>
              <a:t>словами, </a:t>
            </a:r>
            <a:r>
              <a:rPr sz="2600" u="heavy" dirty="0">
                <a:solidFill>
                  <a:srgbClr val="C00000"/>
                </a:solidFill>
                <a:latin typeface="Calibri"/>
                <a:cs typeface="Calibri"/>
              </a:rPr>
              <a:t>адаптация</a:t>
            </a:r>
            <a:r>
              <a:rPr sz="2600" u="heavy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u="heavy" spc="-5" dirty="0">
                <a:solidFill>
                  <a:srgbClr val="C00000"/>
                </a:solidFill>
                <a:latin typeface="Calibri"/>
                <a:cs typeface="Calibri"/>
              </a:rPr>
              <a:t>начинается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u="heavy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C00000"/>
                </a:solidFill>
                <a:latin typeface="Calibri"/>
                <a:cs typeface="Calibri"/>
              </a:rPr>
              <a:t>с момента </a:t>
            </a:r>
            <a:r>
              <a:rPr sz="2600" u="heavy" spc="-25" dirty="0">
                <a:solidFill>
                  <a:srgbClr val="C00000"/>
                </a:solidFill>
                <a:latin typeface="Calibri"/>
                <a:cs typeface="Calibri"/>
              </a:rPr>
              <a:t>ухода</a:t>
            </a:r>
            <a:r>
              <a:rPr sz="2600" u="heavy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C00000"/>
                </a:solidFill>
                <a:latin typeface="Calibri"/>
                <a:cs typeface="Calibri"/>
              </a:rPr>
              <a:t>мамы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789045"/>
            <a:ext cx="1963039" cy="3068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41413" y="0"/>
            <a:ext cx="1902586" cy="200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02690">
              <a:lnSpc>
                <a:spcPct val="100000"/>
              </a:lnSpc>
            </a:pPr>
            <a:r>
              <a:rPr spc="-10" dirty="0"/>
              <a:t>Днём</a:t>
            </a:r>
            <a:r>
              <a:rPr spc="-75" dirty="0"/>
              <a:t> </a:t>
            </a:r>
            <a:r>
              <a:rPr dirty="0"/>
              <a:t>(вечером)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00" y="1376680"/>
            <a:ext cx="7418705" cy="524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30225" indent="-342900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Первый месяц Вам </a:t>
            </a:r>
            <a:r>
              <a:rPr sz="2000" spc="-5" dirty="0">
                <a:latin typeface="Calibri"/>
                <a:cs typeface="Calibri"/>
              </a:rPr>
              <a:t>порекомендуют </a:t>
            </a:r>
            <a:r>
              <a:rPr sz="2000" dirty="0">
                <a:latin typeface="Calibri"/>
                <a:cs typeface="Calibri"/>
              </a:rPr>
              <a:t>забирать </a:t>
            </a:r>
            <a:r>
              <a:rPr sz="2000" spc="-5" dirty="0">
                <a:latin typeface="Calibri"/>
                <a:cs typeface="Calibri"/>
              </a:rPr>
              <a:t>ребенка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после  </a:t>
            </a:r>
            <a:r>
              <a:rPr sz="2000" spc="-10" dirty="0">
                <a:latin typeface="Calibri"/>
                <a:cs typeface="Calibri"/>
              </a:rPr>
              <a:t>прогулки, </a:t>
            </a:r>
            <a:r>
              <a:rPr sz="2000" spc="-5" dirty="0">
                <a:latin typeface="Calibri"/>
                <a:cs typeface="Calibri"/>
              </a:rPr>
              <a:t>либо </a:t>
            </a:r>
            <a:r>
              <a:rPr sz="2000" dirty="0">
                <a:latin typeface="Calibri"/>
                <a:cs typeface="Calibri"/>
              </a:rPr>
              <a:t>после </a:t>
            </a:r>
            <a:r>
              <a:rPr sz="2000" spc="-5" dirty="0">
                <a:latin typeface="Calibri"/>
                <a:cs typeface="Calibri"/>
              </a:rPr>
              <a:t>обеда. </a:t>
            </a:r>
            <a:r>
              <a:rPr sz="2000" dirty="0">
                <a:latin typeface="Calibri"/>
                <a:cs typeface="Calibri"/>
              </a:rPr>
              <a:t>Постепенность- залог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успеха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Через </a:t>
            </a:r>
            <a:r>
              <a:rPr sz="2000" spc="-5" dirty="0">
                <a:latin typeface="Calibri"/>
                <a:cs typeface="Calibri"/>
              </a:rPr>
              <a:t>месяц-полтора  </a:t>
            </a:r>
            <a:r>
              <a:rPr sz="2000" dirty="0">
                <a:latin typeface="Calibri"/>
                <a:cs typeface="Calibri"/>
              </a:rPr>
              <a:t>после начала </a:t>
            </a:r>
            <a:r>
              <a:rPr sz="2000" spc="-5" dirty="0">
                <a:latin typeface="Calibri"/>
                <a:cs typeface="Calibri"/>
              </a:rPr>
              <a:t>посещения </a:t>
            </a:r>
            <a:r>
              <a:rPr sz="2000" dirty="0">
                <a:latin typeface="Calibri"/>
                <a:cs typeface="Calibri"/>
              </a:rPr>
              <a:t>сада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забирайте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ребенка </a:t>
            </a:r>
            <a:r>
              <a:rPr sz="2000" dirty="0">
                <a:latin typeface="Calibri"/>
                <a:cs typeface="Calibri"/>
              </a:rPr>
              <a:t>вечером, с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прогулки</a:t>
            </a:r>
            <a:endParaRPr sz="2000">
              <a:latin typeface="Calibri"/>
              <a:cs typeface="Calibri"/>
            </a:endParaRPr>
          </a:p>
          <a:p>
            <a:pPr marL="355600" marR="588645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Первые </a:t>
            </a:r>
            <a:r>
              <a:rPr sz="2000" spc="-20" dirty="0">
                <a:latin typeface="Calibri"/>
                <a:cs typeface="Calibri"/>
              </a:rPr>
              <a:t>полгода </a:t>
            </a:r>
            <a:r>
              <a:rPr sz="2000" spc="-15" dirty="0">
                <a:latin typeface="Calibri"/>
                <a:cs typeface="Calibri"/>
              </a:rPr>
              <a:t>желательно </a:t>
            </a:r>
            <a:r>
              <a:rPr sz="2000" dirty="0">
                <a:latin typeface="Calibri"/>
                <a:cs typeface="Calibri"/>
              </a:rPr>
              <a:t>забирать </a:t>
            </a:r>
            <a:r>
              <a:rPr sz="2000" spc="-5" dirty="0">
                <a:latin typeface="Calibri"/>
                <a:cs typeface="Calibri"/>
              </a:rPr>
              <a:t>ребенка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17 часов-  малыш </a:t>
            </a:r>
            <a:r>
              <a:rPr sz="2000" spc="-10" dirty="0">
                <a:latin typeface="Calibri"/>
                <a:cs typeface="Calibri"/>
              </a:rPr>
              <a:t>еще </a:t>
            </a:r>
            <a:r>
              <a:rPr sz="2000" dirty="0">
                <a:latin typeface="Calibri"/>
                <a:cs typeface="Calibri"/>
              </a:rPr>
              <a:t>мал и физически </a:t>
            </a:r>
            <a:r>
              <a:rPr sz="2000" spc="-5" dirty="0">
                <a:latin typeface="Calibri"/>
                <a:cs typeface="Calibri"/>
              </a:rPr>
              <a:t>нуждается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маме</a:t>
            </a:r>
            <a:endParaRPr sz="2000">
              <a:latin typeface="Calibri"/>
              <a:cs typeface="Calibri"/>
            </a:endParaRPr>
          </a:p>
          <a:p>
            <a:pPr marL="355600" marR="267335" indent="-342900">
              <a:lnSpc>
                <a:spcPct val="801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Время </a:t>
            </a:r>
            <a:r>
              <a:rPr sz="2000" spc="-5" dirty="0">
                <a:latin typeface="Calibri"/>
                <a:cs typeface="Calibri"/>
              </a:rPr>
              <a:t>полезной </a:t>
            </a:r>
            <a:r>
              <a:rPr sz="2000" dirty="0">
                <a:latin typeface="Calibri"/>
                <a:cs typeface="Calibri"/>
              </a:rPr>
              <a:t>активности </a:t>
            </a:r>
            <a:r>
              <a:rPr sz="2000" spc="-5" dirty="0">
                <a:latin typeface="Calibri"/>
                <a:cs typeface="Calibri"/>
              </a:rPr>
              <a:t>ребенка </a:t>
            </a:r>
            <a:r>
              <a:rPr sz="2000" spc="-10" dirty="0">
                <a:latin typeface="Calibri"/>
                <a:cs typeface="Calibri"/>
              </a:rPr>
              <a:t>дома </a:t>
            </a:r>
            <a:r>
              <a:rPr sz="2000" spc="-15" dirty="0">
                <a:latin typeface="Calibri"/>
                <a:cs typeface="Calibri"/>
              </a:rPr>
              <a:t>должно </a:t>
            </a:r>
            <a:r>
              <a:rPr sz="2000" dirty="0">
                <a:latin typeface="Calibri"/>
                <a:cs typeface="Calibri"/>
              </a:rPr>
              <a:t>быть не  меньше времени активности в саду: 6-7 часов в </a:t>
            </a:r>
            <a:r>
              <a:rPr sz="2000" spc="-5" dirty="0">
                <a:latin typeface="Calibri"/>
                <a:cs typeface="Calibri"/>
              </a:rPr>
              <a:t>саду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столько  </a:t>
            </a:r>
            <a:r>
              <a:rPr sz="2000" spc="-10" dirty="0">
                <a:latin typeface="Calibri"/>
                <a:cs typeface="Calibri"/>
              </a:rPr>
              <a:t>же-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мамой</a:t>
            </a:r>
            <a:endParaRPr sz="2000">
              <a:latin typeface="Calibri"/>
              <a:cs typeface="Calibri"/>
            </a:endParaRPr>
          </a:p>
          <a:p>
            <a:pPr marL="355600" marR="395605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Приходите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5" dirty="0">
                <a:latin typeface="Calibri"/>
                <a:cs typeface="Calibri"/>
              </a:rPr>
              <a:t>ребенком </a:t>
            </a:r>
            <a:r>
              <a:rPr sz="2000" dirty="0">
                <a:latin typeface="Calibri"/>
                <a:cs typeface="Calibri"/>
              </a:rPr>
              <a:t>с уверенным и </a:t>
            </a:r>
            <a:r>
              <a:rPr sz="2000" spc="-5" dirty="0">
                <a:latin typeface="Calibri"/>
                <a:cs typeface="Calibri"/>
              </a:rPr>
              <a:t>радостным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настроем:  ребенок не </a:t>
            </a:r>
            <a:r>
              <a:rPr sz="2000" spc="-15" dirty="0">
                <a:latin typeface="Calibri"/>
                <a:cs typeface="Calibri"/>
              </a:rPr>
              <a:t>должен </a:t>
            </a:r>
            <a:r>
              <a:rPr sz="2000" dirty="0">
                <a:latin typeface="Calibri"/>
                <a:cs typeface="Calibri"/>
              </a:rPr>
              <a:t>знать о Ваших сомнениях и </a:t>
            </a:r>
            <a:r>
              <a:rPr sz="2000" spc="-5" dirty="0">
                <a:latin typeface="Calibri"/>
                <a:cs typeface="Calibri"/>
              </a:rPr>
              <a:t>страхах.  Помогите своему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малышу.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Встречая Вас вечером, ребенок, </a:t>
            </a:r>
            <a:r>
              <a:rPr sz="2000" spc="-5" dirty="0">
                <a:latin typeface="Calibri"/>
                <a:cs typeface="Calibri"/>
              </a:rPr>
              <a:t>скорее всего, побежит </a:t>
            </a:r>
            <a:r>
              <a:rPr sz="2000" dirty="0">
                <a:latin typeface="Calibri"/>
                <a:cs typeface="Calibri"/>
              </a:rPr>
              <a:t>к Вам с  </a:t>
            </a:r>
            <a:r>
              <a:rPr sz="2000" spc="-5" dirty="0">
                <a:latin typeface="Calibri"/>
                <a:cs typeface="Calibri"/>
              </a:rPr>
              <a:t>плачем. </a:t>
            </a:r>
            <a:r>
              <a:rPr sz="2000" dirty="0">
                <a:latin typeface="Calibri"/>
                <a:cs typeface="Calibri"/>
              </a:rPr>
              <a:t>Помните: Ваше </a:t>
            </a:r>
            <a:r>
              <a:rPr sz="2000" spc="-5" dirty="0">
                <a:latin typeface="Calibri"/>
                <a:cs typeface="Calibri"/>
              </a:rPr>
              <a:t>возвращение- </a:t>
            </a:r>
            <a:r>
              <a:rPr sz="2000" spc="-10" dirty="0">
                <a:latin typeface="Calibri"/>
                <a:cs typeface="Calibri"/>
              </a:rPr>
              <a:t>это </a:t>
            </a:r>
            <a:r>
              <a:rPr sz="2000" dirty="0">
                <a:latin typeface="Calibri"/>
                <a:cs typeface="Calibri"/>
              </a:rPr>
              <a:t>сильнейший  эмоциональный стресс для малыша. </a:t>
            </a:r>
            <a:r>
              <a:rPr sz="2000" spc="5" dirty="0">
                <a:latin typeface="Calibri"/>
                <a:cs typeface="Calibri"/>
              </a:rPr>
              <a:t>Он </a:t>
            </a:r>
            <a:r>
              <a:rPr sz="2000" spc="-10" dirty="0">
                <a:latin typeface="Calibri"/>
                <a:cs typeface="Calibri"/>
              </a:rPr>
              <a:t>злится </a:t>
            </a:r>
            <a:r>
              <a:rPr sz="2000" dirty="0">
                <a:latin typeface="Calibri"/>
                <a:cs typeface="Calibri"/>
              </a:rPr>
              <a:t>на Вас 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радуется  </a:t>
            </a:r>
            <a:r>
              <a:rPr sz="2000" dirty="0">
                <a:latin typeface="Calibri"/>
                <a:cs typeface="Calibri"/>
              </a:rPr>
              <a:t>Вам. </a:t>
            </a:r>
            <a:r>
              <a:rPr sz="2000" spc="-5" dirty="0">
                <a:latin typeface="Calibri"/>
                <a:cs typeface="Calibri"/>
              </a:rPr>
              <a:t>Просто </a:t>
            </a:r>
            <a:r>
              <a:rPr sz="2000" dirty="0">
                <a:latin typeface="Calibri"/>
                <a:cs typeface="Calibri"/>
              </a:rPr>
              <a:t>обнимите и </a:t>
            </a:r>
            <a:r>
              <a:rPr sz="2000" spc="-10" dirty="0">
                <a:latin typeface="Calibri"/>
                <a:cs typeface="Calibri"/>
              </a:rPr>
              <a:t>поцелуйте, </a:t>
            </a:r>
            <a:r>
              <a:rPr sz="2000" spc="-5" dirty="0">
                <a:latin typeface="Calibri"/>
                <a:cs typeface="Calibri"/>
              </a:rPr>
              <a:t>порадуйтесь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встрече</a:t>
            </a:r>
            <a:endParaRPr sz="2000">
              <a:latin typeface="Calibri"/>
              <a:cs typeface="Calibri"/>
            </a:endParaRPr>
          </a:p>
          <a:p>
            <a:pPr marL="355600" marR="205104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Категорически запрещено </a:t>
            </a:r>
            <a:r>
              <a:rPr sz="2000" dirty="0">
                <a:latin typeface="Calibri"/>
                <a:cs typeface="Calibri"/>
              </a:rPr>
              <a:t>расспрашивать </a:t>
            </a:r>
            <a:r>
              <a:rPr sz="2000" spc="-5" dirty="0">
                <a:latin typeface="Calibri"/>
                <a:cs typeface="Calibri"/>
              </a:rPr>
              <a:t>ребенка </a:t>
            </a:r>
            <a:r>
              <a:rPr sz="2000" dirty="0">
                <a:latin typeface="Calibri"/>
                <a:cs typeface="Calibri"/>
              </a:rPr>
              <a:t>о  </a:t>
            </a:r>
            <a:r>
              <a:rPr sz="2000" spc="-5" dirty="0">
                <a:latin typeface="Calibri"/>
                <a:cs typeface="Calibri"/>
              </a:rPr>
              <a:t>подробностях дня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садике. Разговоры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садике усиливают  тревожность </a:t>
            </a:r>
            <a:r>
              <a:rPr sz="2000" dirty="0">
                <a:latin typeface="Calibri"/>
                <a:cs typeface="Calibri"/>
              </a:rPr>
              <a:t>малыша- он не </a:t>
            </a:r>
            <a:r>
              <a:rPr sz="2000" spc="-10" dirty="0">
                <a:latin typeface="Calibri"/>
                <a:cs typeface="Calibri"/>
              </a:rPr>
              <a:t>готов </a:t>
            </a:r>
            <a:r>
              <a:rPr sz="2000" spc="-5" dirty="0">
                <a:latin typeface="Calibri"/>
                <a:cs typeface="Calibri"/>
              </a:rPr>
              <a:t>радоваться </a:t>
            </a:r>
            <a:r>
              <a:rPr sz="2000" dirty="0">
                <a:latin typeface="Calibri"/>
                <a:cs typeface="Calibri"/>
              </a:rPr>
              <a:t>новым условиям  пребывания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1304925">
              <a:lnSpc>
                <a:spcPct val="100000"/>
              </a:lnSpc>
            </a:pPr>
            <a:r>
              <a:rPr dirty="0"/>
              <a:t>Вечером в </a:t>
            </a:r>
            <a:r>
              <a:rPr spc="-5" dirty="0"/>
              <a:t>кругу</a:t>
            </a:r>
            <a:r>
              <a:rPr spc="-110" dirty="0"/>
              <a:t> </a:t>
            </a:r>
            <a:r>
              <a:rPr spc="-5" dirty="0"/>
              <a:t>семьи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2171"/>
            <a:ext cx="5521960" cy="420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Запрещены </a:t>
            </a:r>
            <a:r>
              <a:rPr sz="3000" dirty="0">
                <a:latin typeface="Calibri"/>
                <a:cs typeface="Calibri"/>
              </a:rPr>
              <a:t>любые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обсуждения  </a:t>
            </a:r>
            <a:r>
              <a:rPr sz="3000" spc="-10" dirty="0">
                <a:latin typeface="Calibri"/>
                <a:cs typeface="Calibri"/>
              </a:rPr>
              <a:t>ребенка: </a:t>
            </a:r>
            <a:r>
              <a:rPr sz="3000" spc="-20" dirty="0">
                <a:latin typeface="Calibri"/>
                <a:cs typeface="Calibri"/>
              </a:rPr>
              <a:t>его </a:t>
            </a:r>
            <a:r>
              <a:rPr sz="3000" spc="-10" dirty="0">
                <a:latin typeface="Calibri"/>
                <a:cs typeface="Calibri"/>
              </a:rPr>
              <a:t>поведения </a:t>
            </a:r>
            <a:r>
              <a:rPr sz="3000" spc="-5" dirty="0">
                <a:latin typeface="Calibri"/>
                <a:cs typeface="Calibri"/>
              </a:rPr>
              <a:t>утром  </a:t>
            </a:r>
            <a:r>
              <a:rPr sz="3000" spc="-15" dirty="0">
                <a:latin typeface="Calibri"/>
                <a:cs typeface="Calibri"/>
              </a:rPr>
              <a:t>перед </a:t>
            </a:r>
            <a:r>
              <a:rPr sz="3000" spc="-10" dirty="0">
                <a:latin typeface="Calibri"/>
                <a:cs typeface="Calibri"/>
              </a:rPr>
              <a:t>садиком, </a:t>
            </a:r>
            <a:r>
              <a:rPr sz="3000" spc="-5" dirty="0">
                <a:latin typeface="Calibri"/>
                <a:cs typeface="Calibri"/>
              </a:rPr>
              <a:t>вечером,  особенностей </a:t>
            </a:r>
            <a:r>
              <a:rPr sz="3000" spc="-20" dirty="0">
                <a:latin typeface="Calibri"/>
                <a:cs typeface="Calibri"/>
              </a:rPr>
              <a:t>его </a:t>
            </a:r>
            <a:r>
              <a:rPr sz="3000" dirty="0">
                <a:latin typeface="Calibri"/>
                <a:cs typeface="Calibri"/>
              </a:rPr>
              <a:t>пребывания  в </a:t>
            </a:r>
            <a:r>
              <a:rPr sz="3000" spc="-10" dirty="0">
                <a:latin typeface="Calibri"/>
                <a:cs typeface="Calibri"/>
              </a:rPr>
              <a:t>группе </a:t>
            </a:r>
            <a:r>
              <a:rPr sz="3000" dirty="0">
                <a:latin typeface="Calibri"/>
                <a:cs typeface="Calibri"/>
              </a:rPr>
              <a:t>(при </a:t>
            </a:r>
            <a:r>
              <a:rPr sz="3000" spc="-10" dirty="0">
                <a:latin typeface="Calibri"/>
                <a:cs typeface="Calibri"/>
              </a:rPr>
              <a:t>ребенке, </a:t>
            </a:r>
            <a:r>
              <a:rPr sz="3000" dirty="0">
                <a:latin typeface="Calibri"/>
                <a:cs typeface="Calibri"/>
              </a:rPr>
              <a:t>по  </a:t>
            </a:r>
            <a:r>
              <a:rPr sz="3000" spc="-10" dirty="0">
                <a:latin typeface="Calibri"/>
                <a:cs typeface="Calibri"/>
              </a:rPr>
              <a:t>телефону </a:t>
            </a:r>
            <a:r>
              <a:rPr sz="3000" dirty="0">
                <a:latin typeface="Calibri"/>
                <a:cs typeface="Calibri"/>
              </a:rPr>
              <a:t>при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ребенке)</a:t>
            </a:r>
            <a:endParaRPr sz="3000">
              <a:latin typeface="Calibri"/>
              <a:cs typeface="Calibri"/>
            </a:endParaRPr>
          </a:p>
          <a:p>
            <a:pPr marL="355600" marR="75311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Используйте </a:t>
            </a:r>
            <a:r>
              <a:rPr sz="3000" spc="-20" dirty="0">
                <a:latin typeface="Calibri"/>
                <a:cs typeface="Calibri"/>
              </a:rPr>
              <a:t>это </a:t>
            </a:r>
            <a:r>
              <a:rPr sz="3000" spc="-5" dirty="0">
                <a:latin typeface="Calibri"/>
                <a:cs typeface="Calibri"/>
              </a:rPr>
              <a:t>время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для  </a:t>
            </a:r>
            <a:r>
              <a:rPr sz="3000" spc="-10" dirty="0">
                <a:latin typeface="Calibri"/>
                <a:cs typeface="Calibri"/>
              </a:rPr>
              <a:t>радостного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15" dirty="0">
                <a:latin typeface="Calibri"/>
                <a:cs typeface="Calibri"/>
              </a:rPr>
              <a:t>веселого  </a:t>
            </a:r>
            <a:r>
              <a:rPr sz="3000" spc="-5" dirty="0">
                <a:latin typeface="Calibri"/>
                <a:cs typeface="Calibri"/>
              </a:rPr>
              <a:t>совместного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вечера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7858" y="4265676"/>
            <a:ext cx="3676141" cy="259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1009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Чем родители могут помочь  малышу заранее</vt:lpstr>
      <vt:lpstr>Чего не стоит делать родителям перед посещением сада:</vt:lpstr>
      <vt:lpstr>Родителям. Важно!</vt:lpstr>
      <vt:lpstr>Утром дома</vt:lpstr>
      <vt:lpstr>Утром на пороге сада</vt:lpstr>
      <vt:lpstr>Важно</vt:lpstr>
      <vt:lpstr>Днём (вечером)</vt:lpstr>
      <vt:lpstr>Вечером в кругу семьи</vt:lpstr>
      <vt:lpstr>Рекомендации по сопровождению первых дней в саду</vt:lpstr>
      <vt:lpstr>Адаптация закончена, если: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ребенка 2-3х лет    к пребыванию в дошкольном учреждения</dc:title>
  <dc:creator>Санчес</dc:creator>
  <cp:lastModifiedBy>Дом</cp:lastModifiedBy>
  <cp:revision>3</cp:revision>
  <dcterms:created xsi:type="dcterms:W3CDTF">2017-07-27T14:43:22Z</dcterms:created>
  <dcterms:modified xsi:type="dcterms:W3CDTF">2017-08-19T20:20:07Z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2017-07-27T00:00:00Z</vt:filetime>
  </property>
</Properties>
</file>