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8792" y="204342"/>
            <a:ext cx="8046415" cy="1257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19809"/>
            <a:ext cx="8072119" cy="4654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6266" y="1013714"/>
            <a:ext cx="6951345" cy="2022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38430" algn="ctr">
              <a:lnSpc>
                <a:spcPct val="100000"/>
              </a:lnSpc>
            </a:pPr>
            <a:r>
              <a:rPr spc="-5" dirty="0">
                <a:solidFill>
                  <a:srgbClr val="943735"/>
                </a:solidFill>
                <a:latin typeface="Times New Roman"/>
                <a:cs typeface="Times New Roman"/>
              </a:rPr>
              <a:t>Адаптация </a:t>
            </a:r>
            <a:r>
              <a:rPr spc="-20" dirty="0">
                <a:solidFill>
                  <a:srgbClr val="943735"/>
                </a:solidFill>
                <a:latin typeface="Times New Roman"/>
                <a:cs typeface="Times New Roman"/>
              </a:rPr>
              <a:t>ребенка </a:t>
            </a:r>
            <a:r>
              <a:rPr dirty="0">
                <a:solidFill>
                  <a:srgbClr val="943735"/>
                </a:solidFill>
                <a:latin typeface="Times New Roman"/>
                <a:cs typeface="Times New Roman"/>
              </a:rPr>
              <a:t>2-3х лет  к </a:t>
            </a:r>
            <a:r>
              <a:rPr spc="-5" dirty="0">
                <a:solidFill>
                  <a:srgbClr val="943735"/>
                </a:solidFill>
                <a:latin typeface="Times New Roman"/>
                <a:cs typeface="Times New Roman"/>
              </a:rPr>
              <a:t>пребыванию </a:t>
            </a:r>
            <a:r>
              <a:rPr dirty="0">
                <a:solidFill>
                  <a:srgbClr val="943735"/>
                </a:solidFill>
                <a:latin typeface="Times New Roman"/>
                <a:cs typeface="Times New Roman"/>
              </a:rPr>
              <a:t>в</a:t>
            </a:r>
            <a:r>
              <a:rPr spc="-13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solidFill>
                  <a:srgbClr val="943735"/>
                </a:solidFill>
                <a:latin typeface="Times New Roman"/>
                <a:cs typeface="Times New Roman"/>
              </a:rPr>
              <a:t>дошкольном  </a:t>
            </a:r>
            <a:r>
              <a:rPr dirty="0">
                <a:solidFill>
                  <a:srgbClr val="943735"/>
                </a:solidFill>
                <a:latin typeface="Times New Roman"/>
                <a:cs typeface="Times New Roman"/>
              </a:rPr>
              <a:t>учреждении</a:t>
            </a:r>
          </a:p>
        </p:txBody>
      </p:sp>
      <p:pic>
        <p:nvPicPr>
          <p:cNvPr id="1026" name="Picture 2" descr="C:\Users\Дом\Desktop\2fcd92bb9dea5bb7a6a9bf40456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505200"/>
            <a:ext cx="47625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5657" y="274700"/>
            <a:ext cx="6851650" cy="1143000"/>
          </a:xfrm>
          <a:prstGeom prst="rect">
            <a:avLst/>
          </a:prstGeom>
          <a:solidFill>
            <a:srgbClr val="D9D9D9"/>
          </a:solidFill>
          <a:ln w="9525">
            <a:solidFill>
              <a:srgbClr val="77923B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1540"/>
              </a:spcBef>
            </a:pPr>
            <a:r>
              <a:rPr spc="-10" dirty="0"/>
              <a:t>Легкая </a:t>
            </a:r>
            <a:r>
              <a:rPr spc="-5" dirty="0"/>
              <a:t>степень</a:t>
            </a:r>
            <a:r>
              <a:rPr spc="-80" dirty="0"/>
              <a:t> </a:t>
            </a:r>
            <a:r>
              <a:rPr dirty="0"/>
              <a:t>адаптации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653" y="1600708"/>
            <a:ext cx="2498090" cy="1499235"/>
          </a:xfrm>
          <a:prstGeom prst="rect">
            <a:avLst/>
          </a:prstGeom>
          <a:solidFill>
            <a:srgbClr val="C3D59B"/>
          </a:solidFill>
          <a:ln w="25400">
            <a:solidFill>
              <a:srgbClr val="77923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398780" marR="103505" indent="-288290">
              <a:lnSpc>
                <a:spcPts val="1970"/>
              </a:lnSpc>
            </a:pPr>
            <a:r>
              <a:rPr sz="1800" spc="-5" dirty="0">
                <a:solidFill>
                  <a:srgbClr val="4F6128"/>
                </a:solidFill>
                <a:latin typeface="Calibri"/>
                <a:cs typeface="Calibri"/>
              </a:rPr>
              <a:t>Заболевания- </a:t>
            </a:r>
            <a:r>
              <a:rPr sz="1800" dirty="0">
                <a:solidFill>
                  <a:srgbClr val="4F6128"/>
                </a:solidFill>
                <a:latin typeface="Calibri"/>
                <a:cs typeface="Calibri"/>
              </a:rPr>
              <a:t>не </a:t>
            </a:r>
            <a:r>
              <a:rPr sz="1800" spc="-10" dirty="0">
                <a:solidFill>
                  <a:srgbClr val="4F6128"/>
                </a:solidFill>
                <a:latin typeface="Calibri"/>
                <a:cs typeface="Calibri"/>
              </a:rPr>
              <a:t>более  </a:t>
            </a:r>
            <a:r>
              <a:rPr sz="1800" dirty="0">
                <a:solidFill>
                  <a:srgbClr val="4F6128"/>
                </a:solidFill>
                <a:latin typeface="Calibri"/>
                <a:cs typeface="Calibri"/>
              </a:rPr>
              <a:t>10 дней за</a:t>
            </a:r>
            <a:r>
              <a:rPr sz="1800" spc="-11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F6128"/>
                </a:solidFill>
                <a:latin typeface="Calibri"/>
                <a:cs typeface="Calibri"/>
              </a:rPr>
              <a:t>месяц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43679" y="1600708"/>
            <a:ext cx="2498090" cy="1499235"/>
          </a:xfrm>
          <a:prstGeom prst="rect">
            <a:avLst/>
          </a:prstGeom>
          <a:solidFill>
            <a:srgbClr val="C3D59B"/>
          </a:solidFill>
          <a:ln w="25400">
            <a:solidFill>
              <a:srgbClr val="77923B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106680" marR="98425" indent="-635" algn="ctr">
              <a:lnSpc>
                <a:spcPct val="91400"/>
              </a:lnSpc>
            </a:pPr>
            <a:r>
              <a:rPr sz="1800" spc="-10" dirty="0">
                <a:solidFill>
                  <a:srgbClr val="4F6128"/>
                </a:solidFill>
                <a:latin typeface="Calibri"/>
                <a:cs typeface="Calibri"/>
              </a:rPr>
              <a:t>Речь </a:t>
            </a:r>
            <a:r>
              <a:rPr sz="1800" spc="-5" dirty="0">
                <a:solidFill>
                  <a:srgbClr val="4F6128"/>
                </a:solidFill>
                <a:latin typeface="Calibri"/>
                <a:cs typeface="Calibri"/>
              </a:rPr>
              <a:t>затормаживается,  </a:t>
            </a:r>
            <a:r>
              <a:rPr sz="1800" dirty="0">
                <a:solidFill>
                  <a:srgbClr val="4F6128"/>
                </a:solidFill>
                <a:latin typeface="Calibri"/>
                <a:cs typeface="Calibri"/>
              </a:rPr>
              <a:t>но </a:t>
            </a:r>
            <a:r>
              <a:rPr sz="1800" spc="-5" dirty="0">
                <a:solidFill>
                  <a:srgbClr val="4F6128"/>
                </a:solidFill>
                <a:latin typeface="Calibri"/>
                <a:cs typeface="Calibri"/>
              </a:rPr>
              <a:t>инструкции  взрослых</a:t>
            </a:r>
            <a:r>
              <a:rPr sz="1800" spc="-60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F6128"/>
                </a:solidFill>
                <a:latin typeface="Calibri"/>
                <a:cs typeface="Calibri"/>
              </a:rPr>
              <a:t>выполняются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5658" y="3362325"/>
            <a:ext cx="2498090" cy="1499235"/>
          </a:xfrm>
          <a:prstGeom prst="rect">
            <a:avLst/>
          </a:prstGeom>
          <a:solidFill>
            <a:srgbClr val="C3D59B"/>
          </a:solidFill>
          <a:ln w="25400">
            <a:solidFill>
              <a:srgbClr val="77923B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Times New Roman"/>
              <a:cs typeface="Times New Roman"/>
            </a:endParaRPr>
          </a:p>
          <a:p>
            <a:pPr marL="185420" marR="180340" algn="ctr">
              <a:lnSpc>
                <a:spcPct val="91400"/>
              </a:lnSpc>
            </a:pPr>
            <a:r>
              <a:rPr sz="1800" dirty="0">
                <a:solidFill>
                  <a:srgbClr val="4F6128"/>
                </a:solidFill>
                <a:latin typeface="Calibri"/>
                <a:cs typeface="Calibri"/>
              </a:rPr>
              <a:t>30 дней </a:t>
            </a:r>
            <a:r>
              <a:rPr sz="1800" spc="-10" dirty="0">
                <a:solidFill>
                  <a:srgbClr val="4F6128"/>
                </a:solidFill>
                <a:latin typeface="Calibri"/>
                <a:cs typeface="Calibri"/>
              </a:rPr>
              <a:t>возможен  </a:t>
            </a:r>
            <a:r>
              <a:rPr sz="1800" spc="-5" dirty="0">
                <a:solidFill>
                  <a:srgbClr val="4F6128"/>
                </a:solidFill>
                <a:latin typeface="Calibri"/>
                <a:cs typeface="Calibri"/>
              </a:rPr>
              <a:t>утренний </a:t>
            </a:r>
            <a:r>
              <a:rPr sz="1800" dirty="0">
                <a:solidFill>
                  <a:srgbClr val="4F6128"/>
                </a:solidFill>
                <a:latin typeface="Calibri"/>
                <a:cs typeface="Calibri"/>
              </a:rPr>
              <a:t>плач и </a:t>
            </a:r>
            <a:r>
              <a:rPr sz="1800" spc="-5" dirty="0">
                <a:solidFill>
                  <a:srgbClr val="4F6128"/>
                </a:solidFill>
                <a:latin typeface="Calibri"/>
                <a:cs typeface="Calibri"/>
              </a:rPr>
              <a:t>плач  </a:t>
            </a:r>
            <a:r>
              <a:rPr sz="1800" dirty="0">
                <a:solidFill>
                  <a:srgbClr val="4F6128"/>
                </a:solidFill>
                <a:latin typeface="Calibri"/>
                <a:cs typeface="Calibri"/>
              </a:rPr>
              <a:t>при</a:t>
            </a:r>
            <a:r>
              <a:rPr sz="1800" spc="-8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F6128"/>
                </a:solidFill>
                <a:latin typeface="Calibri"/>
                <a:cs typeface="Calibri"/>
              </a:rPr>
              <a:t>прощании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43679" y="3349371"/>
            <a:ext cx="2498090" cy="1499235"/>
          </a:xfrm>
          <a:custGeom>
            <a:avLst/>
            <a:gdLst/>
            <a:ahLst/>
            <a:cxnLst/>
            <a:rect l="l" t="t" r="r" b="b"/>
            <a:pathLst>
              <a:path w="2498090" h="1499235">
                <a:moveTo>
                  <a:pt x="0" y="1498853"/>
                </a:moveTo>
                <a:lnTo>
                  <a:pt x="2498089" y="1498853"/>
                </a:lnTo>
                <a:lnTo>
                  <a:pt x="2498089" y="0"/>
                </a:lnTo>
                <a:lnTo>
                  <a:pt x="0" y="0"/>
                </a:lnTo>
                <a:lnTo>
                  <a:pt x="0" y="1498853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43679" y="3349371"/>
            <a:ext cx="2498090" cy="1499235"/>
          </a:xfrm>
          <a:prstGeom prst="rect">
            <a:avLst/>
          </a:prstGeom>
          <a:ln w="25400">
            <a:solidFill>
              <a:srgbClr val="77923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501650" marR="90170" indent="-403860">
              <a:lnSpc>
                <a:spcPts val="1970"/>
              </a:lnSpc>
            </a:pPr>
            <a:r>
              <a:rPr sz="1800" spc="-5" dirty="0">
                <a:solidFill>
                  <a:srgbClr val="4F6128"/>
                </a:solidFill>
                <a:latin typeface="Calibri"/>
                <a:cs typeface="Calibri"/>
              </a:rPr>
              <a:t>Отношения </a:t>
            </a:r>
            <a:r>
              <a:rPr sz="1800" dirty="0">
                <a:solidFill>
                  <a:srgbClr val="4F6128"/>
                </a:solidFill>
                <a:latin typeface="Calibri"/>
                <a:cs typeface="Calibri"/>
              </a:rPr>
              <a:t>с </a:t>
            </a:r>
            <a:r>
              <a:rPr sz="1800" spc="-10" dirty="0">
                <a:solidFill>
                  <a:srgbClr val="4F6128"/>
                </a:solidFill>
                <a:latin typeface="Calibri"/>
                <a:cs typeface="Calibri"/>
              </a:rPr>
              <a:t>близкими  </a:t>
            </a:r>
            <a:r>
              <a:rPr sz="1800" dirty="0">
                <a:solidFill>
                  <a:srgbClr val="4F6128"/>
                </a:solidFill>
                <a:latin typeface="Calibri"/>
                <a:cs typeface="Calibri"/>
              </a:rPr>
              <a:t>не</a:t>
            </a:r>
            <a:r>
              <a:rPr sz="1800" spc="-7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F6128"/>
                </a:solidFill>
                <a:latin typeface="Calibri"/>
                <a:cs typeface="Calibri"/>
              </a:rPr>
              <a:t>нарушаются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5653" y="5098059"/>
            <a:ext cx="2498090" cy="1499235"/>
          </a:xfrm>
          <a:prstGeom prst="rect">
            <a:avLst/>
          </a:prstGeom>
          <a:solidFill>
            <a:srgbClr val="C3D59B"/>
          </a:solidFill>
          <a:ln w="25400">
            <a:solidFill>
              <a:srgbClr val="77923B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78740" marR="70485" indent="-635" algn="ctr">
              <a:lnSpc>
                <a:spcPct val="91600"/>
              </a:lnSpc>
              <a:spcBef>
                <a:spcPts val="745"/>
              </a:spcBef>
            </a:pPr>
            <a:r>
              <a:rPr sz="1800" spc="-5" dirty="0">
                <a:solidFill>
                  <a:srgbClr val="4F6128"/>
                </a:solidFill>
                <a:latin typeface="Calibri"/>
                <a:cs typeface="Calibri"/>
              </a:rPr>
              <a:t>Признаки  невротических </a:t>
            </a:r>
            <a:r>
              <a:rPr sz="1800" dirty="0">
                <a:solidFill>
                  <a:srgbClr val="4F6128"/>
                </a:solidFill>
                <a:latin typeface="Calibri"/>
                <a:cs typeface="Calibri"/>
              </a:rPr>
              <a:t>реакций  и </a:t>
            </a:r>
            <a:r>
              <a:rPr sz="1800" spc="-5" dirty="0">
                <a:solidFill>
                  <a:srgbClr val="4F6128"/>
                </a:solidFill>
                <a:latin typeface="Calibri"/>
                <a:cs typeface="Calibri"/>
              </a:rPr>
              <a:t>вегетативных  проявлений  </a:t>
            </a:r>
            <a:r>
              <a:rPr sz="1800" spc="-10" dirty="0">
                <a:solidFill>
                  <a:srgbClr val="4F6128"/>
                </a:solidFill>
                <a:latin typeface="Calibri"/>
                <a:cs typeface="Calibri"/>
              </a:rPr>
              <a:t>отсутствуют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43679" y="5098059"/>
            <a:ext cx="2498090" cy="1499235"/>
          </a:xfrm>
          <a:custGeom>
            <a:avLst/>
            <a:gdLst/>
            <a:ahLst/>
            <a:cxnLst/>
            <a:rect l="l" t="t" r="r" b="b"/>
            <a:pathLst>
              <a:path w="2498090" h="1499234">
                <a:moveTo>
                  <a:pt x="0" y="1498853"/>
                </a:moveTo>
                <a:lnTo>
                  <a:pt x="2498089" y="1498853"/>
                </a:lnTo>
                <a:lnTo>
                  <a:pt x="2498089" y="0"/>
                </a:lnTo>
                <a:lnTo>
                  <a:pt x="0" y="0"/>
                </a:lnTo>
                <a:lnTo>
                  <a:pt x="0" y="1498853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43679" y="5098059"/>
            <a:ext cx="2498090" cy="1499235"/>
          </a:xfrm>
          <a:prstGeom prst="rect">
            <a:avLst/>
          </a:prstGeom>
          <a:ln w="25399">
            <a:solidFill>
              <a:srgbClr val="77923B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111125" marR="103505" algn="ctr">
              <a:lnSpc>
                <a:spcPct val="91600"/>
              </a:lnSpc>
              <a:spcBef>
                <a:spcPts val="745"/>
              </a:spcBef>
            </a:pPr>
            <a:r>
              <a:rPr sz="1800" spc="-5" dirty="0">
                <a:solidFill>
                  <a:srgbClr val="4F6128"/>
                </a:solidFill>
                <a:latin typeface="Calibri"/>
                <a:cs typeface="Calibri"/>
              </a:rPr>
              <a:t>Отношение </a:t>
            </a:r>
            <a:r>
              <a:rPr sz="1800" dirty="0">
                <a:solidFill>
                  <a:srgbClr val="4F6128"/>
                </a:solidFill>
                <a:latin typeface="Calibri"/>
                <a:cs typeface="Calibri"/>
              </a:rPr>
              <a:t>к </a:t>
            </a:r>
            <a:r>
              <a:rPr sz="1800" spc="-5" dirty="0">
                <a:solidFill>
                  <a:srgbClr val="4F6128"/>
                </a:solidFill>
                <a:latin typeface="Calibri"/>
                <a:cs typeface="Calibri"/>
              </a:rPr>
              <a:t>детям- </a:t>
            </a:r>
            <a:r>
              <a:rPr sz="1800" spc="-10" dirty="0">
                <a:solidFill>
                  <a:srgbClr val="4F6128"/>
                </a:solidFill>
                <a:latin typeface="Calibri"/>
                <a:cs typeface="Calibri"/>
              </a:rPr>
              <a:t>от  безразличного до  </a:t>
            </a:r>
            <a:r>
              <a:rPr sz="1800" spc="-5" dirty="0">
                <a:solidFill>
                  <a:srgbClr val="4F6128"/>
                </a:solidFill>
                <a:latin typeface="Calibri"/>
                <a:cs typeface="Calibri"/>
              </a:rPr>
              <a:t>заинтересованного, </a:t>
            </a:r>
            <a:r>
              <a:rPr sz="1800" dirty="0">
                <a:solidFill>
                  <a:srgbClr val="4F6128"/>
                </a:solidFill>
                <a:latin typeface="Calibri"/>
                <a:cs typeface="Calibri"/>
              </a:rPr>
              <a:t>к  </a:t>
            </a:r>
            <a:r>
              <a:rPr sz="1800" spc="-5" dirty="0">
                <a:solidFill>
                  <a:srgbClr val="4F6128"/>
                </a:solidFill>
                <a:latin typeface="Calibri"/>
                <a:cs typeface="Calibri"/>
              </a:rPr>
              <a:t>взрослым- скорее  заинтересованное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55573" y="260604"/>
            <a:ext cx="961390" cy="889635"/>
          </a:xfrm>
          <a:custGeom>
            <a:avLst/>
            <a:gdLst/>
            <a:ahLst/>
            <a:cxnLst/>
            <a:rect l="l" t="t" r="r" b="b"/>
            <a:pathLst>
              <a:path w="961389" h="889635">
                <a:moveTo>
                  <a:pt x="480631" y="0"/>
                </a:moveTo>
                <a:lnTo>
                  <a:pt x="431490" y="2296"/>
                </a:lnTo>
                <a:lnTo>
                  <a:pt x="383768" y="9036"/>
                </a:lnTo>
                <a:lnTo>
                  <a:pt x="337707" y="19995"/>
                </a:lnTo>
                <a:lnTo>
                  <a:pt x="293549" y="34950"/>
                </a:lnTo>
                <a:lnTo>
                  <a:pt x="251535" y="53678"/>
                </a:lnTo>
                <a:lnTo>
                  <a:pt x="211907" y="75953"/>
                </a:lnTo>
                <a:lnTo>
                  <a:pt x="174906" y="101553"/>
                </a:lnTo>
                <a:lnTo>
                  <a:pt x="140774" y="130254"/>
                </a:lnTo>
                <a:lnTo>
                  <a:pt x="109753" y="161831"/>
                </a:lnTo>
                <a:lnTo>
                  <a:pt x="82085" y="196062"/>
                </a:lnTo>
                <a:lnTo>
                  <a:pt x="58010" y="232722"/>
                </a:lnTo>
                <a:lnTo>
                  <a:pt x="37770" y="271587"/>
                </a:lnTo>
                <a:lnTo>
                  <a:pt x="21608" y="312434"/>
                </a:lnTo>
                <a:lnTo>
                  <a:pt x="9764" y="355039"/>
                </a:lnTo>
                <a:lnTo>
                  <a:pt x="2481" y="399177"/>
                </a:lnTo>
                <a:lnTo>
                  <a:pt x="0" y="444626"/>
                </a:lnTo>
                <a:lnTo>
                  <a:pt x="2481" y="490096"/>
                </a:lnTo>
                <a:lnTo>
                  <a:pt x="9764" y="534251"/>
                </a:lnTo>
                <a:lnTo>
                  <a:pt x="21608" y="576866"/>
                </a:lnTo>
                <a:lnTo>
                  <a:pt x="37770" y="617720"/>
                </a:lnTo>
                <a:lnTo>
                  <a:pt x="58010" y="656588"/>
                </a:lnTo>
                <a:lnTo>
                  <a:pt x="82085" y="693247"/>
                </a:lnTo>
                <a:lnTo>
                  <a:pt x="109753" y="727474"/>
                </a:lnTo>
                <a:lnTo>
                  <a:pt x="140774" y="759047"/>
                </a:lnTo>
                <a:lnTo>
                  <a:pt x="174906" y="787741"/>
                </a:lnTo>
                <a:lnTo>
                  <a:pt x="211907" y="813333"/>
                </a:lnTo>
                <a:lnTo>
                  <a:pt x="251535" y="835601"/>
                </a:lnTo>
                <a:lnTo>
                  <a:pt x="293549" y="854321"/>
                </a:lnTo>
                <a:lnTo>
                  <a:pt x="337707" y="869269"/>
                </a:lnTo>
                <a:lnTo>
                  <a:pt x="383768" y="880223"/>
                </a:lnTo>
                <a:lnTo>
                  <a:pt x="431490" y="886959"/>
                </a:lnTo>
                <a:lnTo>
                  <a:pt x="480631" y="889254"/>
                </a:lnTo>
                <a:lnTo>
                  <a:pt x="529772" y="886959"/>
                </a:lnTo>
                <a:lnTo>
                  <a:pt x="577492" y="880223"/>
                </a:lnTo>
                <a:lnTo>
                  <a:pt x="623550" y="869269"/>
                </a:lnTo>
                <a:lnTo>
                  <a:pt x="667705" y="854321"/>
                </a:lnTo>
                <a:lnTo>
                  <a:pt x="709716" y="835601"/>
                </a:lnTo>
                <a:lnTo>
                  <a:pt x="749339" y="813333"/>
                </a:lnTo>
                <a:lnTo>
                  <a:pt x="786335" y="787741"/>
                </a:lnTo>
                <a:lnTo>
                  <a:pt x="820462" y="759047"/>
                </a:lnTo>
                <a:lnTo>
                  <a:pt x="851479" y="727474"/>
                </a:lnTo>
                <a:lnTo>
                  <a:pt x="879143" y="693247"/>
                </a:lnTo>
                <a:lnTo>
                  <a:pt x="903213" y="656588"/>
                </a:lnTo>
                <a:lnTo>
                  <a:pt x="923449" y="617720"/>
                </a:lnTo>
                <a:lnTo>
                  <a:pt x="939608" y="576866"/>
                </a:lnTo>
                <a:lnTo>
                  <a:pt x="951449" y="534251"/>
                </a:lnTo>
                <a:lnTo>
                  <a:pt x="958731" y="490096"/>
                </a:lnTo>
                <a:lnTo>
                  <a:pt x="961212" y="444626"/>
                </a:lnTo>
                <a:lnTo>
                  <a:pt x="958731" y="399177"/>
                </a:lnTo>
                <a:lnTo>
                  <a:pt x="951449" y="355039"/>
                </a:lnTo>
                <a:lnTo>
                  <a:pt x="939608" y="312434"/>
                </a:lnTo>
                <a:lnTo>
                  <a:pt x="923449" y="271587"/>
                </a:lnTo>
                <a:lnTo>
                  <a:pt x="903213" y="232722"/>
                </a:lnTo>
                <a:lnTo>
                  <a:pt x="879143" y="196062"/>
                </a:lnTo>
                <a:lnTo>
                  <a:pt x="851479" y="161831"/>
                </a:lnTo>
                <a:lnTo>
                  <a:pt x="820462" y="130254"/>
                </a:lnTo>
                <a:lnTo>
                  <a:pt x="786335" y="101553"/>
                </a:lnTo>
                <a:lnTo>
                  <a:pt x="749339" y="75953"/>
                </a:lnTo>
                <a:lnTo>
                  <a:pt x="709716" y="53678"/>
                </a:lnTo>
                <a:lnTo>
                  <a:pt x="667705" y="34950"/>
                </a:lnTo>
                <a:lnTo>
                  <a:pt x="623550" y="19995"/>
                </a:lnTo>
                <a:lnTo>
                  <a:pt x="577492" y="9036"/>
                </a:lnTo>
                <a:lnTo>
                  <a:pt x="529772" y="2296"/>
                </a:lnTo>
                <a:lnTo>
                  <a:pt x="480631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5573" y="260604"/>
            <a:ext cx="961390" cy="889635"/>
          </a:xfrm>
          <a:custGeom>
            <a:avLst/>
            <a:gdLst/>
            <a:ahLst/>
            <a:cxnLst/>
            <a:rect l="l" t="t" r="r" b="b"/>
            <a:pathLst>
              <a:path w="961389" h="889635">
                <a:moveTo>
                  <a:pt x="0" y="444626"/>
                </a:moveTo>
                <a:lnTo>
                  <a:pt x="2481" y="399177"/>
                </a:lnTo>
                <a:lnTo>
                  <a:pt x="9764" y="355039"/>
                </a:lnTo>
                <a:lnTo>
                  <a:pt x="21608" y="312434"/>
                </a:lnTo>
                <a:lnTo>
                  <a:pt x="37770" y="271587"/>
                </a:lnTo>
                <a:lnTo>
                  <a:pt x="58010" y="232722"/>
                </a:lnTo>
                <a:lnTo>
                  <a:pt x="82085" y="196062"/>
                </a:lnTo>
                <a:lnTo>
                  <a:pt x="109753" y="161831"/>
                </a:lnTo>
                <a:lnTo>
                  <a:pt x="140774" y="130254"/>
                </a:lnTo>
                <a:lnTo>
                  <a:pt x="174906" y="101553"/>
                </a:lnTo>
                <a:lnTo>
                  <a:pt x="211907" y="75953"/>
                </a:lnTo>
                <a:lnTo>
                  <a:pt x="251535" y="53678"/>
                </a:lnTo>
                <a:lnTo>
                  <a:pt x="293549" y="34950"/>
                </a:lnTo>
                <a:lnTo>
                  <a:pt x="337707" y="19995"/>
                </a:lnTo>
                <a:lnTo>
                  <a:pt x="383768" y="9036"/>
                </a:lnTo>
                <a:lnTo>
                  <a:pt x="431490" y="2296"/>
                </a:lnTo>
                <a:lnTo>
                  <a:pt x="480631" y="0"/>
                </a:lnTo>
                <a:lnTo>
                  <a:pt x="529772" y="2296"/>
                </a:lnTo>
                <a:lnTo>
                  <a:pt x="577492" y="9036"/>
                </a:lnTo>
                <a:lnTo>
                  <a:pt x="623550" y="19995"/>
                </a:lnTo>
                <a:lnTo>
                  <a:pt x="667705" y="34950"/>
                </a:lnTo>
                <a:lnTo>
                  <a:pt x="709716" y="53678"/>
                </a:lnTo>
                <a:lnTo>
                  <a:pt x="749339" y="75953"/>
                </a:lnTo>
                <a:lnTo>
                  <a:pt x="786335" y="101553"/>
                </a:lnTo>
                <a:lnTo>
                  <a:pt x="820462" y="130254"/>
                </a:lnTo>
                <a:lnTo>
                  <a:pt x="851479" y="161831"/>
                </a:lnTo>
                <a:lnTo>
                  <a:pt x="879143" y="196062"/>
                </a:lnTo>
                <a:lnTo>
                  <a:pt x="903213" y="232722"/>
                </a:lnTo>
                <a:lnTo>
                  <a:pt x="923449" y="271587"/>
                </a:lnTo>
                <a:lnTo>
                  <a:pt x="939608" y="312434"/>
                </a:lnTo>
                <a:lnTo>
                  <a:pt x="951449" y="355039"/>
                </a:lnTo>
                <a:lnTo>
                  <a:pt x="958731" y="399177"/>
                </a:lnTo>
                <a:lnTo>
                  <a:pt x="961212" y="444626"/>
                </a:lnTo>
                <a:lnTo>
                  <a:pt x="958731" y="490096"/>
                </a:lnTo>
                <a:lnTo>
                  <a:pt x="951449" y="534251"/>
                </a:lnTo>
                <a:lnTo>
                  <a:pt x="939608" y="576866"/>
                </a:lnTo>
                <a:lnTo>
                  <a:pt x="923449" y="617720"/>
                </a:lnTo>
                <a:lnTo>
                  <a:pt x="903213" y="656588"/>
                </a:lnTo>
                <a:lnTo>
                  <a:pt x="879143" y="693247"/>
                </a:lnTo>
                <a:lnTo>
                  <a:pt x="851479" y="727474"/>
                </a:lnTo>
                <a:lnTo>
                  <a:pt x="820462" y="759047"/>
                </a:lnTo>
                <a:lnTo>
                  <a:pt x="786335" y="787741"/>
                </a:lnTo>
                <a:lnTo>
                  <a:pt x="749339" y="813333"/>
                </a:lnTo>
                <a:lnTo>
                  <a:pt x="709716" y="835601"/>
                </a:lnTo>
                <a:lnTo>
                  <a:pt x="667705" y="854321"/>
                </a:lnTo>
                <a:lnTo>
                  <a:pt x="623550" y="869269"/>
                </a:lnTo>
                <a:lnTo>
                  <a:pt x="577492" y="880223"/>
                </a:lnTo>
                <a:lnTo>
                  <a:pt x="529772" y="886959"/>
                </a:lnTo>
                <a:lnTo>
                  <a:pt x="480631" y="889254"/>
                </a:lnTo>
                <a:lnTo>
                  <a:pt x="431490" y="886959"/>
                </a:lnTo>
                <a:lnTo>
                  <a:pt x="383768" y="880223"/>
                </a:lnTo>
                <a:lnTo>
                  <a:pt x="337707" y="869269"/>
                </a:lnTo>
                <a:lnTo>
                  <a:pt x="293549" y="854321"/>
                </a:lnTo>
                <a:lnTo>
                  <a:pt x="251535" y="835601"/>
                </a:lnTo>
                <a:lnTo>
                  <a:pt x="211907" y="813333"/>
                </a:lnTo>
                <a:lnTo>
                  <a:pt x="174906" y="787741"/>
                </a:lnTo>
                <a:lnTo>
                  <a:pt x="140774" y="759047"/>
                </a:lnTo>
                <a:lnTo>
                  <a:pt x="109753" y="727474"/>
                </a:lnTo>
                <a:lnTo>
                  <a:pt x="82085" y="693247"/>
                </a:lnTo>
                <a:lnTo>
                  <a:pt x="58010" y="656588"/>
                </a:lnTo>
                <a:lnTo>
                  <a:pt x="37770" y="617720"/>
                </a:lnTo>
                <a:lnTo>
                  <a:pt x="21608" y="576866"/>
                </a:lnTo>
                <a:lnTo>
                  <a:pt x="9764" y="534251"/>
                </a:lnTo>
                <a:lnTo>
                  <a:pt x="2481" y="490096"/>
                </a:lnTo>
                <a:lnTo>
                  <a:pt x="0" y="44462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22516" y="4136516"/>
            <a:ext cx="2721483" cy="2721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5657" y="274700"/>
            <a:ext cx="6851650" cy="1143000"/>
          </a:xfrm>
          <a:prstGeom prst="rect">
            <a:avLst/>
          </a:prstGeom>
          <a:solidFill>
            <a:srgbClr val="D9D9D9"/>
          </a:solidFill>
          <a:ln w="9525">
            <a:solidFill>
              <a:srgbClr val="E36C09"/>
            </a:solidFill>
          </a:ln>
        </p:spPr>
        <p:txBody>
          <a:bodyPr vert="horz" wrap="square" lIns="0" tIns="19558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540"/>
              </a:spcBef>
            </a:pPr>
            <a:r>
              <a:rPr spc="-5" dirty="0"/>
              <a:t>Средняя степень</a:t>
            </a:r>
            <a:r>
              <a:rPr spc="-110" dirty="0"/>
              <a:t> </a:t>
            </a:r>
            <a:r>
              <a:rPr dirty="0"/>
              <a:t>адаптации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02229" y="1600708"/>
            <a:ext cx="2498090" cy="1499235"/>
          </a:xfrm>
          <a:prstGeom prst="rect">
            <a:avLst/>
          </a:prstGeom>
          <a:solidFill>
            <a:srgbClr val="FBD4B5"/>
          </a:solidFill>
          <a:ln w="25400">
            <a:solidFill>
              <a:srgbClr val="E36C0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116839" marR="110489" algn="ctr">
              <a:lnSpc>
                <a:spcPct val="91400"/>
              </a:lnSpc>
            </a:pPr>
            <a:r>
              <a:rPr sz="1800" dirty="0">
                <a:solidFill>
                  <a:srgbClr val="974707"/>
                </a:solidFill>
                <a:latin typeface="Calibri"/>
                <a:cs typeface="Calibri"/>
              </a:rPr>
              <a:t>Сон </a:t>
            </a: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восстанавливается  </a:t>
            </a:r>
            <a:r>
              <a:rPr sz="1800" spc="-20" dirty="0">
                <a:solidFill>
                  <a:srgbClr val="974707"/>
                </a:solidFill>
                <a:latin typeface="Calibri"/>
                <a:cs typeface="Calibri"/>
              </a:rPr>
              <a:t>только </a:t>
            </a:r>
            <a:r>
              <a:rPr sz="1800" dirty="0">
                <a:solidFill>
                  <a:srgbClr val="974707"/>
                </a:solidFill>
                <a:latin typeface="Calibri"/>
                <a:cs typeface="Calibri"/>
              </a:rPr>
              <a:t>к 30-40 дню,  </a:t>
            </a: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качество сна</a:t>
            </a:r>
            <a:r>
              <a:rPr sz="1800" spc="-6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страдает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0128" y="1600708"/>
            <a:ext cx="2498090" cy="1499235"/>
          </a:xfrm>
          <a:prstGeom prst="rect">
            <a:avLst/>
          </a:prstGeom>
          <a:solidFill>
            <a:srgbClr val="FBD4B5"/>
          </a:solidFill>
          <a:ln w="25400">
            <a:solidFill>
              <a:srgbClr val="E36C0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737870" marR="189865" indent="-539750">
              <a:lnSpc>
                <a:spcPts val="1970"/>
              </a:lnSpc>
            </a:pP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Аппетит появляется </a:t>
            </a:r>
            <a:r>
              <a:rPr sz="1800" dirty="0">
                <a:solidFill>
                  <a:srgbClr val="974707"/>
                </a:solidFill>
                <a:latin typeface="Calibri"/>
                <a:cs typeface="Calibri"/>
              </a:rPr>
              <a:t>к  </a:t>
            </a: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20-40</a:t>
            </a:r>
            <a:r>
              <a:rPr sz="1800" spc="-10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974707"/>
                </a:solidFill>
                <a:latin typeface="Calibri"/>
                <a:cs typeface="Calibri"/>
              </a:rPr>
              <a:t>дню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2229" y="3349371"/>
            <a:ext cx="2498090" cy="1499235"/>
          </a:xfrm>
          <a:prstGeom prst="rect">
            <a:avLst/>
          </a:prstGeom>
          <a:solidFill>
            <a:srgbClr val="FBD4B5"/>
          </a:solidFill>
          <a:ln w="25400">
            <a:solidFill>
              <a:srgbClr val="E36C09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69850" marR="63500" indent="1905" algn="ctr">
              <a:lnSpc>
                <a:spcPct val="91500"/>
              </a:lnSpc>
            </a:pP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Настроение  </a:t>
            </a:r>
            <a:r>
              <a:rPr sz="1800" spc="-10" dirty="0">
                <a:solidFill>
                  <a:srgbClr val="974707"/>
                </a:solidFill>
                <a:latin typeface="Calibri"/>
                <a:cs typeface="Calibri"/>
              </a:rPr>
              <a:t>неустойчивое </a:t>
            </a:r>
            <a:r>
              <a:rPr sz="1800" dirty="0">
                <a:solidFill>
                  <a:srgbClr val="974707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течение  месяца, </a:t>
            </a:r>
            <a:r>
              <a:rPr sz="1800" dirty="0">
                <a:solidFill>
                  <a:srgbClr val="974707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течение </a:t>
            </a:r>
            <a:r>
              <a:rPr sz="1800" dirty="0">
                <a:solidFill>
                  <a:srgbClr val="974707"/>
                </a:solidFill>
                <a:latin typeface="Calibri"/>
                <a:cs typeface="Calibri"/>
              </a:rPr>
              <a:t>дня-  </a:t>
            </a: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плаксивость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0128" y="3349371"/>
            <a:ext cx="2498090" cy="1499235"/>
          </a:xfrm>
          <a:prstGeom prst="rect">
            <a:avLst/>
          </a:prstGeom>
          <a:solidFill>
            <a:srgbClr val="FBD4B5"/>
          </a:solidFill>
          <a:ln w="25400">
            <a:solidFill>
              <a:srgbClr val="E36C09"/>
            </a:solidFill>
          </a:ln>
        </p:spPr>
        <p:txBody>
          <a:bodyPr vert="horz" wrap="square" lIns="0" tIns="94615" rIns="0" bIns="0" rtlCol="0">
            <a:spAutoFit/>
          </a:bodyPr>
          <a:lstStyle/>
          <a:p>
            <a:pPr marL="85090" marR="76835" algn="ctr">
              <a:lnSpc>
                <a:spcPct val="91500"/>
              </a:lnSpc>
              <a:spcBef>
                <a:spcPts val="745"/>
              </a:spcBef>
            </a:pP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Отношение </a:t>
            </a:r>
            <a:r>
              <a:rPr sz="1800" dirty="0">
                <a:solidFill>
                  <a:srgbClr val="974707"/>
                </a:solidFill>
                <a:latin typeface="Calibri"/>
                <a:cs typeface="Calibri"/>
              </a:rPr>
              <a:t>к </a:t>
            </a:r>
            <a:r>
              <a:rPr sz="1800" spc="-10" dirty="0">
                <a:solidFill>
                  <a:srgbClr val="974707"/>
                </a:solidFill>
                <a:latin typeface="Calibri"/>
                <a:cs typeface="Calibri"/>
              </a:rPr>
              <a:t>близким-  </a:t>
            </a: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эмоционально-  возбужденное, </a:t>
            </a:r>
            <a:r>
              <a:rPr sz="1800" dirty="0">
                <a:solidFill>
                  <a:srgbClr val="974707"/>
                </a:solidFill>
                <a:latin typeface="Calibri"/>
                <a:cs typeface="Calibri"/>
              </a:rPr>
              <a:t>плач и  крик при </a:t>
            </a: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расставании </a:t>
            </a:r>
            <a:r>
              <a:rPr sz="1800" dirty="0">
                <a:solidFill>
                  <a:srgbClr val="974707"/>
                </a:solidFill>
                <a:latin typeface="Calibri"/>
                <a:cs typeface="Calibri"/>
              </a:rPr>
              <a:t>и  встрече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2229" y="5098059"/>
            <a:ext cx="2498090" cy="1499235"/>
          </a:xfrm>
          <a:prstGeom prst="rect">
            <a:avLst/>
          </a:prstGeom>
          <a:solidFill>
            <a:srgbClr val="FBD4B5"/>
          </a:solidFill>
          <a:ln w="25400">
            <a:solidFill>
              <a:srgbClr val="E36C09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170180" marR="164465" algn="ctr">
              <a:lnSpc>
                <a:spcPct val="91500"/>
              </a:lnSpc>
            </a:pP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Заболеваемость- </a:t>
            </a:r>
            <a:r>
              <a:rPr sz="1800" dirty="0">
                <a:solidFill>
                  <a:srgbClr val="974707"/>
                </a:solidFill>
                <a:latin typeface="Calibri"/>
                <a:cs typeface="Calibri"/>
              </a:rPr>
              <a:t>не  </a:t>
            </a:r>
            <a:r>
              <a:rPr sz="1800" spc="-10" dirty="0">
                <a:solidFill>
                  <a:srgbClr val="974707"/>
                </a:solidFill>
                <a:latin typeface="Calibri"/>
                <a:cs typeface="Calibri"/>
              </a:rPr>
              <a:t>более </a:t>
            </a:r>
            <a:r>
              <a:rPr sz="1800" dirty="0">
                <a:solidFill>
                  <a:srgbClr val="974707"/>
                </a:solidFill>
                <a:latin typeface="Calibri"/>
                <a:cs typeface="Calibri"/>
              </a:rPr>
              <a:t>2 раз </a:t>
            </a:r>
            <a:r>
              <a:rPr sz="1800" spc="-10" dirty="0">
                <a:solidFill>
                  <a:srgbClr val="974707"/>
                </a:solidFill>
                <a:latin typeface="Calibri"/>
                <a:cs typeface="Calibri"/>
              </a:rPr>
              <a:t>за </a:t>
            </a:r>
            <a:r>
              <a:rPr sz="1800" dirty="0">
                <a:solidFill>
                  <a:srgbClr val="974707"/>
                </a:solidFill>
                <a:latin typeface="Calibri"/>
                <a:cs typeface="Calibri"/>
              </a:rPr>
              <a:t>2  </a:t>
            </a: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месяца, </a:t>
            </a:r>
            <a:r>
              <a:rPr sz="1800" dirty="0">
                <a:solidFill>
                  <a:srgbClr val="974707"/>
                </a:solidFill>
                <a:latin typeface="Calibri"/>
                <a:cs typeface="Calibri"/>
              </a:rPr>
              <a:t>не </a:t>
            </a:r>
            <a:r>
              <a:rPr sz="1800" spc="-10" dirty="0">
                <a:solidFill>
                  <a:srgbClr val="974707"/>
                </a:solidFill>
                <a:latin typeface="Calibri"/>
                <a:cs typeface="Calibri"/>
              </a:rPr>
              <a:t>дольше </a:t>
            </a:r>
            <a:r>
              <a:rPr sz="1800" dirty="0">
                <a:solidFill>
                  <a:srgbClr val="974707"/>
                </a:solidFill>
                <a:latin typeface="Calibri"/>
                <a:cs typeface="Calibri"/>
              </a:rPr>
              <a:t>10  дней</a:t>
            </a:r>
            <a:r>
              <a:rPr sz="1800" spc="-10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каждое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3564" y="332613"/>
            <a:ext cx="936625" cy="889635"/>
          </a:xfrm>
          <a:custGeom>
            <a:avLst/>
            <a:gdLst/>
            <a:ahLst/>
            <a:cxnLst/>
            <a:rect l="l" t="t" r="r" b="b"/>
            <a:pathLst>
              <a:path w="936625" h="889635">
                <a:moveTo>
                  <a:pt x="468058" y="0"/>
                </a:moveTo>
                <a:lnTo>
                  <a:pt x="420203" y="2296"/>
                </a:lnTo>
                <a:lnTo>
                  <a:pt x="373730" y="9036"/>
                </a:lnTo>
                <a:lnTo>
                  <a:pt x="328874" y="19995"/>
                </a:lnTo>
                <a:lnTo>
                  <a:pt x="285871" y="34950"/>
                </a:lnTo>
                <a:lnTo>
                  <a:pt x="244956" y="53678"/>
                </a:lnTo>
                <a:lnTo>
                  <a:pt x="206365" y="75953"/>
                </a:lnTo>
                <a:lnTo>
                  <a:pt x="170332" y="101553"/>
                </a:lnTo>
                <a:lnTo>
                  <a:pt x="137093" y="130254"/>
                </a:lnTo>
                <a:lnTo>
                  <a:pt x="106883" y="161831"/>
                </a:lnTo>
                <a:lnTo>
                  <a:pt x="79938" y="196062"/>
                </a:lnTo>
                <a:lnTo>
                  <a:pt x="56493" y="232722"/>
                </a:lnTo>
                <a:lnTo>
                  <a:pt x="36783" y="271587"/>
                </a:lnTo>
                <a:lnTo>
                  <a:pt x="21043" y="312434"/>
                </a:lnTo>
                <a:lnTo>
                  <a:pt x="9509" y="355039"/>
                </a:lnTo>
                <a:lnTo>
                  <a:pt x="2416" y="399177"/>
                </a:lnTo>
                <a:lnTo>
                  <a:pt x="0" y="444626"/>
                </a:lnTo>
                <a:lnTo>
                  <a:pt x="2416" y="490096"/>
                </a:lnTo>
                <a:lnTo>
                  <a:pt x="9509" y="534251"/>
                </a:lnTo>
                <a:lnTo>
                  <a:pt x="21043" y="576866"/>
                </a:lnTo>
                <a:lnTo>
                  <a:pt x="36783" y="617720"/>
                </a:lnTo>
                <a:lnTo>
                  <a:pt x="56493" y="656588"/>
                </a:lnTo>
                <a:lnTo>
                  <a:pt x="79938" y="693247"/>
                </a:lnTo>
                <a:lnTo>
                  <a:pt x="106883" y="727474"/>
                </a:lnTo>
                <a:lnTo>
                  <a:pt x="137093" y="759047"/>
                </a:lnTo>
                <a:lnTo>
                  <a:pt x="170332" y="787741"/>
                </a:lnTo>
                <a:lnTo>
                  <a:pt x="206365" y="813333"/>
                </a:lnTo>
                <a:lnTo>
                  <a:pt x="244956" y="835601"/>
                </a:lnTo>
                <a:lnTo>
                  <a:pt x="285871" y="854321"/>
                </a:lnTo>
                <a:lnTo>
                  <a:pt x="328874" y="869269"/>
                </a:lnTo>
                <a:lnTo>
                  <a:pt x="373730" y="880223"/>
                </a:lnTo>
                <a:lnTo>
                  <a:pt x="420203" y="886959"/>
                </a:lnTo>
                <a:lnTo>
                  <a:pt x="468058" y="889253"/>
                </a:lnTo>
                <a:lnTo>
                  <a:pt x="515906" y="886959"/>
                </a:lnTo>
                <a:lnTo>
                  <a:pt x="562373" y="880223"/>
                </a:lnTo>
                <a:lnTo>
                  <a:pt x="607223" y="869269"/>
                </a:lnTo>
                <a:lnTo>
                  <a:pt x="650221" y="854321"/>
                </a:lnTo>
                <a:lnTo>
                  <a:pt x="691131" y="835601"/>
                </a:lnTo>
                <a:lnTo>
                  <a:pt x="729719" y="813333"/>
                </a:lnTo>
                <a:lnTo>
                  <a:pt x="765748" y="787741"/>
                </a:lnTo>
                <a:lnTo>
                  <a:pt x="798983" y="759047"/>
                </a:lnTo>
                <a:lnTo>
                  <a:pt x="829190" y="727474"/>
                </a:lnTo>
                <a:lnTo>
                  <a:pt x="856133" y="693247"/>
                </a:lnTo>
                <a:lnTo>
                  <a:pt x="879577" y="656588"/>
                </a:lnTo>
                <a:lnTo>
                  <a:pt x="899285" y="617720"/>
                </a:lnTo>
                <a:lnTo>
                  <a:pt x="915024" y="576866"/>
                </a:lnTo>
                <a:lnTo>
                  <a:pt x="926557" y="534251"/>
                </a:lnTo>
                <a:lnTo>
                  <a:pt x="933649" y="490096"/>
                </a:lnTo>
                <a:lnTo>
                  <a:pt x="936066" y="444626"/>
                </a:lnTo>
                <a:lnTo>
                  <a:pt x="933649" y="399177"/>
                </a:lnTo>
                <a:lnTo>
                  <a:pt x="926557" y="355039"/>
                </a:lnTo>
                <a:lnTo>
                  <a:pt x="915024" y="312434"/>
                </a:lnTo>
                <a:lnTo>
                  <a:pt x="899285" y="271587"/>
                </a:lnTo>
                <a:lnTo>
                  <a:pt x="879577" y="232722"/>
                </a:lnTo>
                <a:lnTo>
                  <a:pt x="856133" y="196062"/>
                </a:lnTo>
                <a:lnTo>
                  <a:pt x="829190" y="161831"/>
                </a:lnTo>
                <a:lnTo>
                  <a:pt x="798983" y="130254"/>
                </a:lnTo>
                <a:lnTo>
                  <a:pt x="765748" y="101553"/>
                </a:lnTo>
                <a:lnTo>
                  <a:pt x="729719" y="75953"/>
                </a:lnTo>
                <a:lnTo>
                  <a:pt x="691131" y="53678"/>
                </a:lnTo>
                <a:lnTo>
                  <a:pt x="650221" y="34950"/>
                </a:lnTo>
                <a:lnTo>
                  <a:pt x="607223" y="19995"/>
                </a:lnTo>
                <a:lnTo>
                  <a:pt x="562373" y="9036"/>
                </a:lnTo>
                <a:lnTo>
                  <a:pt x="515906" y="2296"/>
                </a:lnTo>
                <a:lnTo>
                  <a:pt x="468058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564" y="332613"/>
            <a:ext cx="936625" cy="889635"/>
          </a:xfrm>
          <a:custGeom>
            <a:avLst/>
            <a:gdLst/>
            <a:ahLst/>
            <a:cxnLst/>
            <a:rect l="l" t="t" r="r" b="b"/>
            <a:pathLst>
              <a:path w="936625" h="889635">
                <a:moveTo>
                  <a:pt x="0" y="444626"/>
                </a:moveTo>
                <a:lnTo>
                  <a:pt x="2416" y="399177"/>
                </a:lnTo>
                <a:lnTo>
                  <a:pt x="9509" y="355039"/>
                </a:lnTo>
                <a:lnTo>
                  <a:pt x="21043" y="312434"/>
                </a:lnTo>
                <a:lnTo>
                  <a:pt x="36783" y="271587"/>
                </a:lnTo>
                <a:lnTo>
                  <a:pt x="56493" y="232722"/>
                </a:lnTo>
                <a:lnTo>
                  <a:pt x="79938" y="196062"/>
                </a:lnTo>
                <a:lnTo>
                  <a:pt x="106883" y="161831"/>
                </a:lnTo>
                <a:lnTo>
                  <a:pt x="137093" y="130254"/>
                </a:lnTo>
                <a:lnTo>
                  <a:pt x="170332" y="101553"/>
                </a:lnTo>
                <a:lnTo>
                  <a:pt x="206365" y="75953"/>
                </a:lnTo>
                <a:lnTo>
                  <a:pt x="244956" y="53678"/>
                </a:lnTo>
                <a:lnTo>
                  <a:pt x="285871" y="34950"/>
                </a:lnTo>
                <a:lnTo>
                  <a:pt x="328874" y="19995"/>
                </a:lnTo>
                <a:lnTo>
                  <a:pt x="373730" y="9036"/>
                </a:lnTo>
                <a:lnTo>
                  <a:pt x="420203" y="2296"/>
                </a:lnTo>
                <a:lnTo>
                  <a:pt x="468058" y="0"/>
                </a:lnTo>
                <a:lnTo>
                  <a:pt x="515906" y="2296"/>
                </a:lnTo>
                <a:lnTo>
                  <a:pt x="562373" y="9036"/>
                </a:lnTo>
                <a:lnTo>
                  <a:pt x="607223" y="19995"/>
                </a:lnTo>
                <a:lnTo>
                  <a:pt x="650221" y="34950"/>
                </a:lnTo>
                <a:lnTo>
                  <a:pt x="691131" y="53678"/>
                </a:lnTo>
                <a:lnTo>
                  <a:pt x="729719" y="75953"/>
                </a:lnTo>
                <a:lnTo>
                  <a:pt x="765748" y="101553"/>
                </a:lnTo>
                <a:lnTo>
                  <a:pt x="798983" y="130254"/>
                </a:lnTo>
                <a:lnTo>
                  <a:pt x="829190" y="161831"/>
                </a:lnTo>
                <a:lnTo>
                  <a:pt x="856133" y="196062"/>
                </a:lnTo>
                <a:lnTo>
                  <a:pt x="879577" y="232722"/>
                </a:lnTo>
                <a:lnTo>
                  <a:pt x="899285" y="271587"/>
                </a:lnTo>
                <a:lnTo>
                  <a:pt x="915024" y="312434"/>
                </a:lnTo>
                <a:lnTo>
                  <a:pt x="926557" y="355039"/>
                </a:lnTo>
                <a:lnTo>
                  <a:pt x="933649" y="399177"/>
                </a:lnTo>
                <a:lnTo>
                  <a:pt x="936066" y="444626"/>
                </a:lnTo>
                <a:lnTo>
                  <a:pt x="933649" y="490096"/>
                </a:lnTo>
                <a:lnTo>
                  <a:pt x="926557" y="534251"/>
                </a:lnTo>
                <a:lnTo>
                  <a:pt x="915024" y="576866"/>
                </a:lnTo>
                <a:lnTo>
                  <a:pt x="899285" y="617720"/>
                </a:lnTo>
                <a:lnTo>
                  <a:pt x="879577" y="656588"/>
                </a:lnTo>
                <a:lnTo>
                  <a:pt x="856133" y="693247"/>
                </a:lnTo>
                <a:lnTo>
                  <a:pt x="829190" y="727474"/>
                </a:lnTo>
                <a:lnTo>
                  <a:pt x="798983" y="759047"/>
                </a:lnTo>
                <a:lnTo>
                  <a:pt x="765748" y="787741"/>
                </a:lnTo>
                <a:lnTo>
                  <a:pt x="729719" y="813333"/>
                </a:lnTo>
                <a:lnTo>
                  <a:pt x="691131" y="835601"/>
                </a:lnTo>
                <a:lnTo>
                  <a:pt x="650221" y="854321"/>
                </a:lnTo>
                <a:lnTo>
                  <a:pt x="607223" y="869269"/>
                </a:lnTo>
                <a:lnTo>
                  <a:pt x="562373" y="880223"/>
                </a:lnTo>
                <a:lnTo>
                  <a:pt x="515906" y="886959"/>
                </a:lnTo>
                <a:lnTo>
                  <a:pt x="468058" y="889253"/>
                </a:lnTo>
                <a:lnTo>
                  <a:pt x="420203" y="886959"/>
                </a:lnTo>
                <a:lnTo>
                  <a:pt x="373730" y="880223"/>
                </a:lnTo>
                <a:lnTo>
                  <a:pt x="328874" y="869269"/>
                </a:lnTo>
                <a:lnTo>
                  <a:pt x="285871" y="854321"/>
                </a:lnTo>
                <a:lnTo>
                  <a:pt x="244956" y="835601"/>
                </a:lnTo>
                <a:lnTo>
                  <a:pt x="206365" y="813333"/>
                </a:lnTo>
                <a:lnTo>
                  <a:pt x="170332" y="787741"/>
                </a:lnTo>
                <a:lnTo>
                  <a:pt x="137093" y="759047"/>
                </a:lnTo>
                <a:lnTo>
                  <a:pt x="106883" y="727474"/>
                </a:lnTo>
                <a:lnTo>
                  <a:pt x="79938" y="693247"/>
                </a:lnTo>
                <a:lnTo>
                  <a:pt x="56493" y="656588"/>
                </a:lnTo>
                <a:lnTo>
                  <a:pt x="36783" y="617720"/>
                </a:lnTo>
                <a:lnTo>
                  <a:pt x="21043" y="576866"/>
                </a:lnTo>
                <a:lnTo>
                  <a:pt x="9509" y="534251"/>
                </a:lnTo>
                <a:lnTo>
                  <a:pt x="2416" y="490096"/>
                </a:lnTo>
                <a:lnTo>
                  <a:pt x="0" y="44462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0128" y="5098059"/>
            <a:ext cx="2498090" cy="1499235"/>
          </a:xfrm>
          <a:prstGeom prst="rect">
            <a:avLst/>
          </a:prstGeom>
          <a:solidFill>
            <a:srgbClr val="FBD4B5"/>
          </a:solidFill>
          <a:ln w="25400">
            <a:solidFill>
              <a:srgbClr val="E36C09"/>
            </a:solidFill>
          </a:ln>
        </p:spPr>
        <p:txBody>
          <a:bodyPr vert="horz" wrap="square" lIns="0" tIns="149860" rIns="0" bIns="0" rtlCol="0">
            <a:spAutoFit/>
          </a:bodyPr>
          <a:lstStyle/>
          <a:p>
            <a:pPr marL="593725" marR="393065" algn="ctr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Невротические  </a:t>
            </a:r>
            <a:r>
              <a:rPr sz="1800" dirty="0">
                <a:solidFill>
                  <a:srgbClr val="974707"/>
                </a:solidFill>
                <a:latin typeface="Calibri"/>
                <a:cs typeface="Calibri"/>
              </a:rPr>
              <a:t>реакции,  </a:t>
            </a:r>
            <a:r>
              <a:rPr sz="1800" spc="-5" dirty="0">
                <a:solidFill>
                  <a:srgbClr val="974707"/>
                </a:solidFill>
                <a:latin typeface="Calibri"/>
                <a:cs typeface="Calibri"/>
              </a:rPr>
              <a:t>вегетативные  проявления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4878323"/>
            <a:ext cx="1979676" cy="1979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3648" y="260578"/>
            <a:ext cx="6923405" cy="1157605"/>
          </a:xfrm>
          <a:prstGeom prst="rect">
            <a:avLst/>
          </a:prstGeom>
          <a:solidFill>
            <a:srgbClr val="D9D9D9"/>
          </a:solidFill>
          <a:ln w="9524">
            <a:solidFill>
              <a:srgbClr val="943735"/>
            </a:solidFill>
          </a:ln>
        </p:spPr>
        <p:txBody>
          <a:bodyPr vert="horz" wrap="square" lIns="0" tIns="202565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1595"/>
              </a:spcBef>
            </a:pPr>
            <a:r>
              <a:rPr spc="-60" dirty="0"/>
              <a:t>Тяжелая </a:t>
            </a:r>
            <a:r>
              <a:rPr spc="-5" dirty="0"/>
              <a:t>степень</a:t>
            </a:r>
            <a:r>
              <a:rPr spc="15" dirty="0"/>
              <a:t> </a:t>
            </a:r>
            <a:r>
              <a:rPr dirty="0"/>
              <a:t>адаптации</a:t>
            </a:r>
          </a:p>
        </p:txBody>
      </p:sp>
      <p:sp>
        <p:nvSpPr>
          <p:cNvPr id="3" name="object 3"/>
          <p:cNvSpPr/>
          <p:nvPr/>
        </p:nvSpPr>
        <p:spPr>
          <a:xfrm>
            <a:off x="457860" y="1653158"/>
            <a:ext cx="2576195" cy="1545590"/>
          </a:xfrm>
          <a:custGeom>
            <a:avLst/>
            <a:gdLst/>
            <a:ahLst/>
            <a:cxnLst/>
            <a:rect l="l" t="t" r="r" b="b"/>
            <a:pathLst>
              <a:path w="2576195" h="1545589">
                <a:moveTo>
                  <a:pt x="0" y="1545589"/>
                </a:moveTo>
                <a:lnTo>
                  <a:pt x="2576068" y="1545589"/>
                </a:lnTo>
                <a:lnTo>
                  <a:pt x="2576068" y="0"/>
                </a:lnTo>
                <a:lnTo>
                  <a:pt x="0" y="0"/>
                </a:lnTo>
                <a:lnTo>
                  <a:pt x="0" y="1545589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860" y="1653158"/>
            <a:ext cx="2576195" cy="1545590"/>
          </a:xfrm>
          <a:prstGeom prst="rect">
            <a:avLst/>
          </a:prstGeom>
          <a:ln w="25400">
            <a:solidFill>
              <a:srgbClr val="94373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40335" marR="135255" indent="635" algn="ctr">
              <a:lnSpc>
                <a:spcPts val="1639"/>
              </a:lnSpc>
            </a:pP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Сон полностью нарушен:  </a:t>
            </a:r>
            <a:r>
              <a:rPr sz="1500" spc="-15" dirty="0">
                <a:solidFill>
                  <a:srgbClr val="622422"/>
                </a:solidFill>
                <a:latin typeface="Calibri"/>
                <a:cs typeface="Calibri"/>
              </a:rPr>
              <a:t>трудное </a:t>
            </a: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засыпание, </a:t>
            </a: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плач во  </a:t>
            </a: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сне, </a:t>
            </a: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неустойчивость</a:t>
            </a:r>
            <a:r>
              <a:rPr sz="1500" spc="-10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сна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1459" y="1653158"/>
            <a:ext cx="2576195" cy="1545590"/>
          </a:xfrm>
          <a:prstGeom prst="rect">
            <a:avLst/>
          </a:prstGeom>
          <a:solidFill>
            <a:srgbClr val="E6B8B8"/>
          </a:solidFill>
          <a:ln w="25400">
            <a:solidFill>
              <a:srgbClr val="94373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5095" marR="119380" algn="ctr">
              <a:lnSpc>
                <a:spcPts val="1639"/>
              </a:lnSpc>
            </a:pP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Аппетит снижается </a:t>
            </a: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сильно и  </a:t>
            </a:r>
            <a:r>
              <a:rPr sz="1500" spc="-10" dirty="0">
                <a:solidFill>
                  <a:srgbClr val="622422"/>
                </a:solidFill>
                <a:latin typeface="Calibri"/>
                <a:cs typeface="Calibri"/>
              </a:rPr>
              <a:t>надолго, </a:t>
            </a: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возможен полный  </a:t>
            </a:r>
            <a:r>
              <a:rPr sz="1500" spc="-10" dirty="0">
                <a:solidFill>
                  <a:srgbClr val="622422"/>
                </a:solidFill>
                <a:latin typeface="Calibri"/>
                <a:cs typeface="Calibri"/>
              </a:rPr>
              <a:t>отказ от</a:t>
            </a:r>
            <a:r>
              <a:rPr sz="1500" spc="-10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622422"/>
                </a:solidFill>
                <a:latin typeface="Calibri"/>
                <a:cs typeface="Calibri"/>
              </a:rPr>
              <a:t>еды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860" y="3456304"/>
            <a:ext cx="2576195" cy="1545590"/>
          </a:xfrm>
          <a:custGeom>
            <a:avLst/>
            <a:gdLst/>
            <a:ahLst/>
            <a:cxnLst/>
            <a:rect l="l" t="t" r="r" b="b"/>
            <a:pathLst>
              <a:path w="2576195" h="1545589">
                <a:moveTo>
                  <a:pt x="0" y="1545590"/>
                </a:moveTo>
                <a:lnTo>
                  <a:pt x="2576068" y="1545590"/>
                </a:lnTo>
                <a:lnTo>
                  <a:pt x="2576068" y="0"/>
                </a:lnTo>
                <a:lnTo>
                  <a:pt x="0" y="0"/>
                </a:lnTo>
                <a:lnTo>
                  <a:pt x="0" y="1545590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7860" y="3456304"/>
            <a:ext cx="2576195" cy="1545590"/>
          </a:xfrm>
          <a:prstGeom prst="rect">
            <a:avLst/>
          </a:prstGeom>
          <a:ln w="25400">
            <a:solidFill>
              <a:srgbClr val="94373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103505" marR="99695" indent="149225">
              <a:lnSpc>
                <a:spcPts val="1650"/>
              </a:lnSpc>
            </a:pP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Настроение </a:t>
            </a: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безучастное,  пассивное, длительный</a:t>
            </a:r>
            <a:r>
              <a:rPr sz="1500" spc="-8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плач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1459" y="3456304"/>
            <a:ext cx="2576195" cy="1545590"/>
          </a:xfrm>
          <a:prstGeom prst="rect">
            <a:avLst/>
          </a:prstGeom>
          <a:solidFill>
            <a:srgbClr val="E6B8B8"/>
          </a:solidFill>
          <a:ln w="25400">
            <a:solidFill>
              <a:srgbClr val="94373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56210" marR="150495" indent="-635" algn="ctr">
              <a:lnSpc>
                <a:spcPts val="1639"/>
              </a:lnSpc>
            </a:pP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Поведенческие </a:t>
            </a: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реакции  </a:t>
            </a: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нормализуются </a:t>
            </a: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к </a:t>
            </a:r>
            <a:r>
              <a:rPr sz="1500" spc="-10" dirty="0">
                <a:solidFill>
                  <a:srgbClr val="622422"/>
                </a:solidFill>
                <a:latin typeface="Calibri"/>
                <a:cs typeface="Calibri"/>
              </a:rPr>
              <a:t>60му </a:t>
            </a: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дню  пребывания в</a:t>
            </a:r>
            <a:r>
              <a:rPr sz="1500" spc="-12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622422"/>
                </a:solidFill>
                <a:latin typeface="Calibri"/>
                <a:cs typeface="Calibri"/>
              </a:rPr>
              <a:t>саду.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860" y="5259519"/>
            <a:ext cx="2576195" cy="1545590"/>
          </a:xfrm>
          <a:prstGeom prst="rect">
            <a:avLst/>
          </a:prstGeom>
          <a:solidFill>
            <a:srgbClr val="E6B8B8"/>
          </a:solidFill>
          <a:ln w="25400">
            <a:solidFill>
              <a:srgbClr val="94373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marL="231775" marR="226695" indent="1270" algn="ctr">
              <a:lnSpc>
                <a:spcPct val="91400"/>
              </a:lnSpc>
            </a:pP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Отношение к </a:t>
            </a: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детям-  сторонится </a:t>
            </a: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, избегает</a:t>
            </a:r>
            <a:r>
              <a:rPr sz="1500" spc="-11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или  </a:t>
            </a: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проявляет</a:t>
            </a:r>
            <a:r>
              <a:rPr sz="1500" spc="-65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агрессию.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91459" y="5259519"/>
            <a:ext cx="2576195" cy="1545590"/>
          </a:xfrm>
          <a:prstGeom prst="rect">
            <a:avLst/>
          </a:prstGeom>
          <a:solidFill>
            <a:srgbClr val="E6B8B8"/>
          </a:solidFill>
          <a:ln w="25400">
            <a:solidFill>
              <a:srgbClr val="943735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Нервно-психическое</a:t>
            </a:r>
            <a:endParaRPr sz="1500">
              <a:latin typeface="Calibri"/>
              <a:cs typeface="Calibri"/>
            </a:endParaRPr>
          </a:p>
          <a:p>
            <a:pPr marL="474345" marR="467995" algn="ctr">
              <a:lnSpc>
                <a:spcPct val="127200"/>
              </a:lnSpc>
            </a:pP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развитие </a:t>
            </a: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отстает</a:t>
            </a:r>
            <a:r>
              <a:rPr sz="1500" spc="-114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на  </a:t>
            </a: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2-3 </a:t>
            </a: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квартала,  </a:t>
            </a: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Заболевания более  </a:t>
            </a: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3 </a:t>
            </a: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раз </a:t>
            </a:r>
            <a:r>
              <a:rPr sz="1500" dirty="0">
                <a:solidFill>
                  <a:srgbClr val="622422"/>
                </a:solidFill>
                <a:latin typeface="Calibri"/>
                <a:cs typeface="Calibri"/>
              </a:rPr>
              <a:t>за 2</a:t>
            </a:r>
            <a:r>
              <a:rPr sz="1500" spc="-80" dirty="0">
                <a:solidFill>
                  <a:srgbClr val="622422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622422"/>
                </a:solidFill>
                <a:latin typeface="Calibri"/>
                <a:cs typeface="Calibri"/>
              </a:rPr>
              <a:t>месяца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9546" y="260604"/>
            <a:ext cx="936625" cy="889635"/>
          </a:xfrm>
          <a:custGeom>
            <a:avLst/>
            <a:gdLst/>
            <a:ahLst/>
            <a:cxnLst/>
            <a:rect l="l" t="t" r="r" b="b"/>
            <a:pathLst>
              <a:path w="936625" h="889635">
                <a:moveTo>
                  <a:pt x="468058" y="0"/>
                </a:moveTo>
                <a:lnTo>
                  <a:pt x="420203" y="2296"/>
                </a:lnTo>
                <a:lnTo>
                  <a:pt x="373730" y="9036"/>
                </a:lnTo>
                <a:lnTo>
                  <a:pt x="328874" y="19995"/>
                </a:lnTo>
                <a:lnTo>
                  <a:pt x="285871" y="34950"/>
                </a:lnTo>
                <a:lnTo>
                  <a:pt x="244956" y="53678"/>
                </a:lnTo>
                <a:lnTo>
                  <a:pt x="206365" y="75953"/>
                </a:lnTo>
                <a:lnTo>
                  <a:pt x="170332" y="101553"/>
                </a:lnTo>
                <a:lnTo>
                  <a:pt x="137093" y="130254"/>
                </a:lnTo>
                <a:lnTo>
                  <a:pt x="106883" y="161831"/>
                </a:lnTo>
                <a:lnTo>
                  <a:pt x="79938" y="196062"/>
                </a:lnTo>
                <a:lnTo>
                  <a:pt x="56493" y="232722"/>
                </a:lnTo>
                <a:lnTo>
                  <a:pt x="36783" y="271587"/>
                </a:lnTo>
                <a:lnTo>
                  <a:pt x="21043" y="312434"/>
                </a:lnTo>
                <a:lnTo>
                  <a:pt x="9509" y="355039"/>
                </a:lnTo>
                <a:lnTo>
                  <a:pt x="2416" y="399177"/>
                </a:lnTo>
                <a:lnTo>
                  <a:pt x="0" y="444626"/>
                </a:lnTo>
                <a:lnTo>
                  <a:pt x="2416" y="490096"/>
                </a:lnTo>
                <a:lnTo>
                  <a:pt x="9509" y="534251"/>
                </a:lnTo>
                <a:lnTo>
                  <a:pt x="21043" y="576866"/>
                </a:lnTo>
                <a:lnTo>
                  <a:pt x="36783" y="617720"/>
                </a:lnTo>
                <a:lnTo>
                  <a:pt x="56493" y="656588"/>
                </a:lnTo>
                <a:lnTo>
                  <a:pt x="79938" y="693247"/>
                </a:lnTo>
                <a:lnTo>
                  <a:pt x="106883" y="727474"/>
                </a:lnTo>
                <a:lnTo>
                  <a:pt x="137093" y="759047"/>
                </a:lnTo>
                <a:lnTo>
                  <a:pt x="170332" y="787741"/>
                </a:lnTo>
                <a:lnTo>
                  <a:pt x="206365" y="813333"/>
                </a:lnTo>
                <a:lnTo>
                  <a:pt x="244956" y="835601"/>
                </a:lnTo>
                <a:lnTo>
                  <a:pt x="285871" y="854321"/>
                </a:lnTo>
                <a:lnTo>
                  <a:pt x="328874" y="869269"/>
                </a:lnTo>
                <a:lnTo>
                  <a:pt x="373730" y="880223"/>
                </a:lnTo>
                <a:lnTo>
                  <a:pt x="420203" y="886959"/>
                </a:lnTo>
                <a:lnTo>
                  <a:pt x="468058" y="889254"/>
                </a:lnTo>
                <a:lnTo>
                  <a:pt x="515913" y="886959"/>
                </a:lnTo>
                <a:lnTo>
                  <a:pt x="562384" y="880223"/>
                </a:lnTo>
                <a:lnTo>
                  <a:pt x="607237" y="869269"/>
                </a:lnTo>
                <a:lnTo>
                  <a:pt x="650237" y="854321"/>
                </a:lnTo>
                <a:lnTo>
                  <a:pt x="691148" y="835601"/>
                </a:lnTo>
                <a:lnTo>
                  <a:pt x="729735" y="813333"/>
                </a:lnTo>
                <a:lnTo>
                  <a:pt x="765764" y="787741"/>
                </a:lnTo>
                <a:lnTo>
                  <a:pt x="798998" y="759047"/>
                </a:lnTo>
                <a:lnTo>
                  <a:pt x="829203" y="727474"/>
                </a:lnTo>
                <a:lnTo>
                  <a:pt x="856143" y="693247"/>
                </a:lnTo>
                <a:lnTo>
                  <a:pt x="879584" y="656588"/>
                </a:lnTo>
                <a:lnTo>
                  <a:pt x="899290" y="617720"/>
                </a:lnTo>
                <a:lnTo>
                  <a:pt x="915027" y="576866"/>
                </a:lnTo>
                <a:lnTo>
                  <a:pt x="926558" y="534251"/>
                </a:lnTo>
                <a:lnTo>
                  <a:pt x="933650" y="490096"/>
                </a:lnTo>
                <a:lnTo>
                  <a:pt x="936066" y="444626"/>
                </a:lnTo>
                <a:lnTo>
                  <a:pt x="933650" y="399177"/>
                </a:lnTo>
                <a:lnTo>
                  <a:pt x="926558" y="355039"/>
                </a:lnTo>
                <a:lnTo>
                  <a:pt x="915027" y="312434"/>
                </a:lnTo>
                <a:lnTo>
                  <a:pt x="899290" y="271587"/>
                </a:lnTo>
                <a:lnTo>
                  <a:pt x="879584" y="232722"/>
                </a:lnTo>
                <a:lnTo>
                  <a:pt x="856143" y="196062"/>
                </a:lnTo>
                <a:lnTo>
                  <a:pt x="829203" y="161831"/>
                </a:lnTo>
                <a:lnTo>
                  <a:pt x="798998" y="130254"/>
                </a:lnTo>
                <a:lnTo>
                  <a:pt x="765764" y="101553"/>
                </a:lnTo>
                <a:lnTo>
                  <a:pt x="729735" y="75953"/>
                </a:lnTo>
                <a:lnTo>
                  <a:pt x="691148" y="53678"/>
                </a:lnTo>
                <a:lnTo>
                  <a:pt x="650237" y="34950"/>
                </a:lnTo>
                <a:lnTo>
                  <a:pt x="607237" y="19995"/>
                </a:lnTo>
                <a:lnTo>
                  <a:pt x="562384" y="9036"/>
                </a:lnTo>
                <a:lnTo>
                  <a:pt x="515913" y="2296"/>
                </a:lnTo>
                <a:lnTo>
                  <a:pt x="4680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9546" y="260604"/>
            <a:ext cx="936625" cy="889635"/>
          </a:xfrm>
          <a:custGeom>
            <a:avLst/>
            <a:gdLst/>
            <a:ahLst/>
            <a:cxnLst/>
            <a:rect l="l" t="t" r="r" b="b"/>
            <a:pathLst>
              <a:path w="936625" h="889635">
                <a:moveTo>
                  <a:pt x="0" y="444626"/>
                </a:moveTo>
                <a:lnTo>
                  <a:pt x="2416" y="399177"/>
                </a:lnTo>
                <a:lnTo>
                  <a:pt x="9509" y="355039"/>
                </a:lnTo>
                <a:lnTo>
                  <a:pt x="21043" y="312434"/>
                </a:lnTo>
                <a:lnTo>
                  <a:pt x="36783" y="271587"/>
                </a:lnTo>
                <a:lnTo>
                  <a:pt x="56493" y="232722"/>
                </a:lnTo>
                <a:lnTo>
                  <a:pt x="79938" y="196062"/>
                </a:lnTo>
                <a:lnTo>
                  <a:pt x="106883" y="161831"/>
                </a:lnTo>
                <a:lnTo>
                  <a:pt x="137093" y="130254"/>
                </a:lnTo>
                <a:lnTo>
                  <a:pt x="170332" y="101553"/>
                </a:lnTo>
                <a:lnTo>
                  <a:pt x="206365" y="75953"/>
                </a:lnTo>
                <a:lnTo>
                  <a:pt x="244956" y="53678"/>
                </a:lnTo>
                <a:lnTo>
                  <a:pt x="285871" y="34950"/>
                </a:lnTo>
                <a:lnTo>
                  <a:pt x="328874" y="19995"/>
                </a:lnTo>
                <a:lnTo>
                  <a:pt x="373730" y="9036"/>
                </a:lnTo>
                <a:lnTo>
                  <a:pt x="420203" y="2296"/>
                </a:lnTo>
                <a:lnTo>
                  <a:pt x="468058" y="0"/>
                </a:lnTo>
                <a:lnTo>
                  <a:pt x="515913" y="2296"/>
                </a:lnTo>
                <a:lnTo>
                  <a:pt x="562384" y="9036"/>
                </a:lnTo>
                <a:lnTo>
                  <a:pt x="607237" y="19995"/>
                </a:lnTo>
                <a:lnTo>
                  <a:pt x="650237" y="34950"/>
                </a:lnTo>
                <a:lnTo>
                  <a:pt x="691148" y="53678"/>
                </a:lnTo>
                <a:lnTo>
                  <a:pt x="729735" y="75953"/>
                </a:lnTo>
                <a:lnTo>
                  <a:pt x="765764" y="101553"/>
                </a:lnTo>
                <a:lnTo>
                  <a:pt x="798998" y="130254"/>
                </a:lnTo>
                <a:lnTo>
                  <a:pt x="829203" y="161831"/>
                </a:lnTo>
                <a:lnTo>
                  <a:pt x="856143" y="196062"/>
                </a:lnTo>
                <a:lnTo>
                  <a:pt x="879584" y="232722"/>
                </a:lnTo>
                <a:lnTo>
                  <a:pt x="899290" y="271587"/>
                </a:lnTo>
                <a:lnTo>
                  <a:pt x="915027" y="312434"/>
                </a:lnTo>
                <a:lnTo>
                  <a:pt x="926558" y="355039"/>
                </a:lnTo>
                <a:lnTo>
                  <a:pt x="933650" y="399177"/>
                </a:lnTo>
                <a:lnTo>
                  <a:pt x="936066" y="444626"/>
                </a:lnTo>
                <a:lnTo>
                  <a:pt x="933650" y="490096"/>
                </a:lnTo>
                <a:lnTo>
                  <a:pt x="926558" y="534251"/>
                </a:lnTo>
                <a:lnTo>
                  <a:pt x="915027" y="576866"/>
                </a:lnTo>
                <a:lnTo>
                  <a:pt x="899290" y="617720"/>
                </a:lnTo>
                <a:lnTo>
                  <a:pt x="879584" y="656588"/>
                </a:lnTo>
                <a:lnTo>
                  <a:pt x="856143" y="693247"/>
                </a:lnTo>
                <a:lnTo>
                  <a:pt x="829203" y="727474"/>
                </a:lnTo>
                <a:lnTo>
                  <a:pt x="798998" y="759047"/>
                </a:lnTo>
                <a:lnTo>
                  <a:pt x="765764" y="787741"/>
                </a:lnTo>
                <a:lnTo>
                  <a:pt x="729735" y="813333"/>
                </a:lnTo>
                <a:lnTo>
                  <a:pt x="691148" y="835601"/>
                </a:lnTo>
                <a:lnTo>
                  <a:pt x="650237" y="854321"/>
                </a:lnTo>
                <a:lnTo>
                  <a:pt x="607237" y="869269"/>
                </a:lnTo>
                <a:lnTo>
                  <a:pt x="562384" y="880223"/>
                </a:lnTo>
                <a:lnTo>
                  <a:pt x="515913" y="886959"/>
                </a:lnTo>
                <a:lnTo>
                  <a:pt x="468058" y="889254"/>
                </a:lnTo>
                <a:lnTo>
                  <a:pt x="420203" y="886959"/>
                </a:lnTo>
                <a:lnTo>
                  <a:pt x="373730" y="880223"/>
                </a:lnTo>
                <a:lnTo>
                  <a:pt x="328874" y="869269"/>
                </a:lnTo>
                <a:lnTo>
                  <a:pt x="285871" y="854321"/>
                </a:lnTo>
                <a:lnTo>
                  <a:pt x="244956" y="835601"/>
                </a:lnTo>
                <a:lnTo>
                  <a:pt x="206365" y="813333"/>
                </a:lnTo>
                <a:lnTo>
                  <a:pt x="170332" y="787741"/>
                </a:lnTo>
                <a:lnTo>
                  <a:pt x="137093" y="759047"/>
                </a:lnTo>
                <a:lnTo>
                  <a:pt x="106883" y="727474"/>
                </a:lnTo>
                <a:lnTo>
                  <a:pt x="79938" y="693247"/>
                </a:lnTo>
                <a:lnTo>
                  <a:pt x="56493" y="656588"/>
                </a:lnTo>
                <a:lnTo>
                  <a:pt x="36783" y="617720"/>
                </a:lnTo>
                <a:lnTo>
                  <a:pt x="21043" y="576866"/>
                </a:lnTo>
                <a:lnTo>
                  <a:pt x="9509" y="534251"/>
                </a:lnTo>
                <a:lnTo>
                  <a:pt x="2416" y="490096"/>
                </a:lnTo>
                <a:lnTo>
                  <a:pt x="0" y="44462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564892"/>
            <a:ext cx="952500" cy="1038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4189" y="3068993"/>
            <a:ext cx="2838576" cy="360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79363" y="3064230"/>
            <a:ext cx="2848610" cy="3618229"/>
          </a:xfrm>
          <a:custGeom>
            <a:avLst/>
            <a:gdLst/>
            <a:ahLst/>
            <a:cxnLst/>
            <a:rect l="l" t="t" r="r" b="b"/>
            <a:pathLst>
              <a:path w="2848609" h="3618229">
                <a:moveTo>
                  <a:pt x="0" y="3617849"/>
                </a:moveTo>
                <a:lnTo>
                  <a:pt x="2848102" y="3617849"/>
                </a:lnTo>
                <a:lnTo>
                  <a:pt x="2848102" y="0"/>
                </a:lnTo>
                <a:lnTo>
                  <a:pt x="0" y="0"/>
                </a:lnTo>
                <a:lnTo>
                  <a:pt x="0" y="3617849"/>
                </a:lnTo>
                <a:close/>
              </a:path>
            </a:pathLst>
          </a:custGeom>
          <a:ln w="9525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88607"/>
            <a:ext cx="8229600" cy="1080135"/>
          </a:xfrm>
          <a:custGeom>
            <a:avLst/>
            <a:gdLst/>
            <a:ahLst/>
            <a:cxnLst/>
            <a:rect l="l" t="t" r="r" b="b"/>
            <a:pathLst>
              <a:path w="8229600" h="1080135">
                <a:moveTo>
                  <a:pt x="0" y="1080122"/>
                </a:moveTo>
                <a:lnTo>
                  <a:pt x="8229600" y="1080122"/>
                </a:lnTo>
                <a:lnTo>
                  <a:pt x="8229600" y="0"/>
                </a:lnTo>
                <a:lnTo>
                  <a:pt x="0" y="0"/>
                </a:lnTo>
                <a:lnTo>
                  <a:pt x="0" y="10801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88607"/>
            <a:ext cx="8229600" cy="1080135"/>
          </a:xfrm>
          <a:custGeom>
            <a:avLst/>
            <a:gdLst/>
            <a:ahLst/>
            <a:cxnLst/>
            <a:rect l="l" t="t" r="r" b="b"/>
            <a:pathLst>
              <a:path w="8229600" h="1080135">
                <a:moveTo>
                  <a:pt x="0" y="1080122"/>
                </a:moveTo>
                <a:lnTo>
                  <a:pt x="8229600" y="1080122"/>
                </a:lnTo>
                <a:lnTo>
                  <a:pt x="8229600" y="0"/>
                </a:lnTo>
                <a:lnTo>
                  <a:pt x="0" y="0"/>
                </a:lnTo>
                <a:lnTo>
                  <a:pt x="0" y="1080122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3074" y="86614"/>
            <a:ext cx="7600950" cy="1257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5" dirty="0">
                <a:solidFill>
                  <a:srgbClr val="17375E"/>
                </a:solidFill>
              </a:rPr>
              <a:t>Особенности работы</a:t>
            </a:r>
            <a:r>
              <a:rPr sz="4000" spc="-60" dirty="0">
                <a:solidFill>
                  <a:srgbClr val="17375E"/>
                </a:solidFill>
              </a:rPr>
              <a:t> </a:t>
            </a:r>
            <a:r>
              <a:rPr sz="4000" spc="-10" dirty="0">
                <a:solidFill>
                  <a:srgbClr val="17375E"/>
                </a:solidFill>
              </a:rPr>
              <a:t>воспитателей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-5" dirty="0">
                <a:solidFill>
                  <a:srgbClr val="17375E"/>
                </a:solidFill>
              </a:rPr>
              <a:t>в </a:t>
            </a:r>
            <a:r>
              <a:rPr sz="4000" spc="-20" dirty="0">
                <a:solidFill>
                  <a:srgbClr val="17375E"/>
                </a:solidFill>
              </a:rPr>
              <a:t>период</a:t>
            </a:r>
            <a:r>
              <a:rPr sz="4000" spc="-90" dirty="0">
                <a:solidFill>
                  <a:srgbClr val="17375E"/>
                </a:solidFill>
              </a:rPr>
              <a:t> </a:t>
            </a:r>
            <a:r>
              <a:rPr sz="4000" dirty="0">
                <a:solidFill>
                  <a:srgbClr val="17375E"/>
                </a:solidFill>
              </a:rPr>
              <a:t>адаптации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57200" y="1484845"/>
            <a:ext cx="8229600" cy="4968875"/>
          </a:xfrm>
          <a:custGeom>
            <a:avLst/>
            <a:gdLst/>
            <a:ahLst/>
            <a:cxnLst/>
            <a:rect l="l" t="t" r="r" b="b"/>
            <a:pathLst>
              <a:path w="8229600" h="4968875">
                <a:moveTo>
                  <a:pt x="0" y="4968494"/>
                </a:moveTo>
                <a:lnTo>
                  <a:pt x="8229600" y="4968494"/>
                </a:lnTo>
                <a:lnTo>
                  <a:pt x="8229600" y="0"/>
                </a:lnTo>
                <a:lnTo>
                  <a:pt x="0" y="0"/>
                </a:lnTo>
                <a:lnTo>
                  <a:pt x="0" y="496849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15265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  <a:tab pos="6798309" algn="l"/>
              </a:tabLst>
            </a:pPr>
            <a:r>
              <a:rPr spc="-5" dirty="0"/>
              <a:t>Утренние </a:t>
            </a:r>
            <a:r>
              <a:rPr spc="-10" dirty="0"/>
              <a:t>разговоры </a:t>
            </a:r>
            <a:r>
              <a:rPr spc="-5" dirty="0"/>
              <a:t>с </a:t>
            </a:r>
            <a:r>
              <a:rPr spc="-15" dirty="0"/>
              <a:t>родителями </a:t>
            </a:r>
            <a:r>
              <a:rPr spc="-10" dirty="0"/>
              <a:t>запрещены. </a:t>
            </a:r>
            <a:r>
              <a:rPr spc="-5" dirty="0"/>
              <a:t>Всё </a:t>
            </a:r>
            <a:r>
              <a:rPr dirty="0"/>
              <a:t>внимание-  </a:t>
            </a:r>
            <a:r>
              <a:rPr spc="-5" dirty="0"/>
              <a:t>индивидуальному </a:t>
            </a:r>
            <a:r>
              <a:rPr spc="-10" dirty="0"/>
              <a:t>приему </a:t>
            </a:r>
            <a:r>
              <a:rPr spc="-20" dirty="0"/>
              <a:t>детей </a:t>
            </a:r>
            <a:r>
              <a:rPr spc="-5" dirty="0"/>
              <a:t>в</a:t>
            </a:r>
            <a:r>
              <a:rPr spc="130" dirty="0"/>
              <a:t> </a:t>
            </a:r>
            <a:r>
              <a:rPr spc="-15" dirty="0"/>
              <a:t>группу,</a:t>
            </a:r>
            <a:r>
              <a:rPr spc="45" dirty="0"/>
              <a:t> </a:t>
            </a:r>
            <a:r>
              <a:rPr spc="-5" dirty="0"/>
              <a:t>смягчение	их  эмоционального</a:t>
            </a:r>
            <a:r>
              <a:rPr spc="-75" dirty="0"/>
              <a:t> </a:t>
            </a:r>
            <a:r>
              <a:rPr spc="-5" dirty="0"/>
              <a:t>напряжения</a:t>
            </a: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Разговоры </a:t>
            </a:r>
            <a:r>
              <a:rPr spc="-10" dirty="0"/>
              <a:t>воспитателя </a:t>
            </a:r>
            <a:r>
              <a:rPr spc="-5" dirty="0"/>
              <a:t>с </a:t>
            </a:r>
            <a:r>
              <a:rPr spc="-15" dirty="0"/>
              <a:t>родителями </a:t>
            </a:r>
            <a:r>
              <a:rPr spc="-5" dirty="0"/>
              <a:t>о </a:t>
            </a:r>
            <a:r>
              <a:rPr spc="-15" dirty="0"/>
              <a:t>детях </a:t>
            </a:r>
            <a:r>
              <a:rPr u="heavy" spc="-5" dirty="0"/>
              <a:t>в</a:t>
            </a:r>
            <a:r>
              <a:rPr u="heavy" spc="75" dirty="0"/>
              <a:t> </a:t>
            </a:r>
            <a:r>
              <a:rPr u="heavy" spc="-10" dirty="0"/>
              <a:t>присутствии</a:t>
            </a:r>
          </a:p>
          <a:p>
            <a:pPr marL="355600" marR="162560">
              <a:lnSpc>
                <a:spcPct val="80100"/>
              </a:lnSpc>
              <a:spcBef>
                <a:spcPts val="260"/>
              </a:spcBef>
              <a:tabLst>
                <a:tab pos="1167765" algn="l"/>
                <a:tab pos="1464310" algn="l"/>
              </a:tabLst>
            </a:pPr>
            <a:r>
              <a:rPr u="heavy" spc="-555" dirty="0">
                <a:latin typeface="Times New Roman"/>
                <a:cs typeface="Times New Roman"/>
              </a:rPr>
              <a:t> </a:t>
            </a:r>
            <a:r>
              <a:rPr u="heavy" spc="-20" dirty="0"/>
              <a:t>детей</a:t>
            </a:r>
            <a:r>
              <a:rPr spc="-20" dirty="0"/>
              <a:t>	</a:t>
            </a:r>
            <a:r>
              <a:rPr spc="-10" dirty="0"/>
              <a:t>запрещены. </a:t>
            </a:r>
            <a:r>
              <a:rPr spc="-5" dirty="0"/>
              <a:t>При нарушении </a:t>
            </a:r>
            <a:r>
              <a:rPr spc="-15" dirty="0"/>
              <a:t>этого</a:t>
            </a:r>
            <a:r>
              <a:rPr spc="60" dirty="0"/>
              <a:t> </a:t>
            </a:r>
            <a:r>
              <a:rPr spc="-5" dirty="0"/>
              <a:t>правила</a:t>
            </a:r>
            <a:r>
              <a:rPr dirty="0"/>
              <a:t> </a:t>
            </a:r>
            <a:r>
              <a:rPr spc="-5" dirty="0"/>
              <a:t>тревожность  </a:t>
            </a:r>
            <a:r>
              <a:rPr spc="-20" dirty="0"/>
              <a:t>детей </a:t>
            </a:r>
            <a:r>
              <a:rPr spc="-10" dirty="0"/>
              <a:t>многократно усиливается. Можно </a:t>
            </a:r>
            <a:r>
              <a:rPr spc="-5" dirty="0"/>
              <a:t>обсуждать состояние  </a:t>
            </a:r>
            <a:r>
              <a:rPr spc="-10" dirty="0"/>
              <a:t>ребенка	</a:t>
            </a:r>
            <a:r>
              <a:rPr spc="-5" dirty="0"/>
              <a:t>на вечерней </a:t>
            </a:r>
            <a:r>
              <a:rPr spc="-15" dirty="0"/>
              <a:t>прогулке, </a:t>
            </a:r>
            <a:r>
              <a:rPr spc="-5" dirty="0"/>
              <a:t>по </a:t>
            </a:r>
            <a:r>
              <a:rPr spc="-20" dirty="0"/>
              <a:t>телефону, </a:t>
            </a:r>
            <a:r>
              <a:rPr spc="-5" dirty="0"/>
              <a:t>по</a:t>
            </a:r>
            <a:r>
              <a:rPr spc="165" dirty="0"/>
              <a:t> </a:t>
            </a:r>
            <a:r>
              <a:rPr spc="-10" dirty="0"/>
              <a:t>Интернету</a:t>
            </a:r>
          </a:p>
          <a:p>
            <a:pPr marL="355600" marR="5080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  <a:tab pos="3675379" algn="l"/>
              </a:tabLst>
            </a:pPr>
            <a:r>
              <a:rPr spc="-10" dirty="0"/>
              <a:t>Приветствуется ведение воспитателями </a:t>
            </a:r>
            <a:r>
              <a:rPr spc="-5" dirty="0"/>
              <a:t>собственной </a:t>
            </a:r>
            <a:r>
              <a:rPr spc="-10" dirty="0"/>
              <a:t>(закрытой)  </a:t>
            </a:r>
            <a:r>
              <a:rPr spc="-5" dirty="0"/>
              <a:t>групповой странички в социальной сети, с выкладыванием  фотографий повседневной	групповой жизни</a:t>
            </a:r>
            <a:r>
              <a:rPr spc="-30" dirty="0"/>
              <a:t> </a:t>
            </a:r>
            <a:r>
              <a:rPr spc="-5" dirty="0"/>
              <a:t>(с</a:t>
            </a:r>
            <a:r>
              <a:rPr spc="-25" dirty="0"/>
              <a:t> </a:t>
            </a:r>
            <a:r>
              <a:rPr spc="-5" dirty="0"/>
              <a:t>разрешения </a:t>
            </a:r>
            <a:r>
              <a:rPr dirty="0"/>
              <a:t> </a:t>
            </a:r>
            <a:r>
              <a:rPr spc="-15" dirty="0"/>
              <a:t>родителей)</a:t>
            </a:r>
          </a:p>
          <a:p>
            <a:pPr marL="355600" marR="14604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Приветствуются </a:t>
            </a:r>
            <a:r>
              <a:rPr spc="-5" dirty="0"/>
              <a:t>эмоционально важные для </a:t>
            </a:r>
            <a:r>
              <a:rPr spc="-10" dirty="0"/>
              <a:t>ребенка предметы:  </a:t>
            </a:r>
            <a:r>
              <a:rPr spc="-5" dirty="0"/>
              <a:t>личная </a:t>
            </a:r>
            <a:r>
              <a:rPr spc="-10" dirty="0"/>
              <a:t>мягкая </a:t>
            </a:r>
            <a:r>
              <a:rPr spc="-15" dirty="0"/>
              <a:t>игрушка </a:t>
            </a:r>
            <a:r>
              <a:rPr spc="-5" dirty="0"/>
              <a:t>для сна, либо «мамина вещь»,  способные снизить напряжение</a:t>
            </a:r>
            <a:r>
              <a:rPr spc="-20" dirty="0"/>
              <a:t> </a:t>
            </a:r>
            <a:r>
              <a:rPr spc="-5" dirty="0"/>
              <a:t>малыша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0" dirty="0"/>
              <a:t>Следует </a:t>
            </a:r>
            <a:r>
              <a:rPr spc="-10" dirty="0"/>
              <a:t>использовать </a:t>
            </a:r>
            <a:r>
              <a:rPr spc="-5" dirty="0"/>
              <a:t>в </a:t>
            </a:r>
            <a:r>
              <a:rPr spc="-10" dirty="0"/>
              <a:t>работе </a:t>
            </a:r>
            <a:r>
              <a:rPr spc="-5" dirty="0"/>
              <a:t>личные фотографии</a:t>
            </a:r>
            <a:r>
              <a:rPr spc="114" dirty="0"/>
              <a:t> </a:t>
            </a:r>
            <a:r>
              <a:rPr spc="-5" dirty="0"/>
              <a:t>малыша</a:t>
            </a:r>
          </a:p>
          <a:p>
            <a:pPr marL="417830" indent="-405130">
              <a:lnSpc>
                <a:spcPct val="100000"/>
              </a:lnSpc>
              <a:buFont typeface="Arial"/>
              <a:buChar char="•"/>
              <a:tabLst>
                <a:tab pos="417830" algn="l"/>
                <a:tab pos="418465" algn="l"/>
              </a:tabLst>
            </a:pPr>
            <a:r>
              <a:rPr spc="-5" dirty="0"/>
              <a:t>(в оформлении </a:t>
            </a:r>
            <a:r>
              <a:rPr spc="-10" dirty="0"/>
              <a:t>шкафчиков, </a:t>
            </a:r>
            <a:r>
              <a:rPr spc="-15" dirty="0"/>
              <a:t>столиков, </a:t>
            </a:r>
            <a:r>
              <a:rPr spc="-5" dirty="0"/>
              <a:t>на</a:t>
            </a:r>
            <a:r>
              <a:rPr spc="70" dirty="0"/>
              <a:t> </a:t>
            </a:r>
            <a:r>
              <a:rPr spc="-10" dirty="0"/>
              <a:t>кроватках)</a:t>
            </a:r>
          </a:p>
        </p:txBody>
      </p:sp>
      <p:sp>
        <p:nvSpPr>
          <p:cNvPr id="8" name="object 8"/>
          <p:cNvSpPr/>
          <p:nvPr/>
        </p:nvSpPr>
        <p:spPr>
          <a:xfrm>
            <a:off x="7812405" y="5455920"/>
            <a:ext cx="1331594" cy="1402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07" y="785367"/>
            <a:ext cx="6622415" cy="510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Период </a:t>
            </a:r>
            <a:r>
              <a:rPr sz="3200" dirty="0">
                <a:latin typeface="Calibri"/>
                <a:cs typeface="Calibri"/>
              </a:rPr>
              <a:t>адаптации </a:t>
            </a:r>
            <a:r>
              <a:rPr sz="3200" spc="-5" dirty="0">
                <a:latin typeface="Calibri"/>
                <a:cs typeface="Calibri"/>
              </a:rPr>
              <a:t>Вашего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ребенка-  </a:t>
            </a:r>
            <a:r>
              <a:rPr sz="3200" spc="-25" dirty="0">
                <a:latin typeface="Calibri"/>
                <a:cs typeface="Calibri"/>
              </a:rPr>
              <a:t>это </a:t>
            </a:r>
            <a:r>
              <a:rPr sz="3200" spc="-15" dirty="0">
                <a:latin typeface="Calibri"/>
                <a:cs typeface="Calibri"/>
              </a:rPr>
              <a:t>труднейший </a:t>
            </a:r>
            <a:r>
              <a:rPr sz="3200" spc="-10" dirty="0">
                <a:latin typeface="Calibri"/>
                <a:cs typeface="Calibri"/>
              </a:rPr>
              <a:t>этап деятельности  </a:t>
            </a:r>
            <a:r>
              <a:rPr sz="3200" spc="-15" dirty="0">
                <a:latin typeface="Calibri"/>
                <a:cs typeface="Calibri"/>
              </a:rPr>
              <a:t>педагога </a:t>
            </a:r>
            <a:r>
              <a:rPr sz="3200" dirty="0">
                <a:latin typeface="Calibri"/>
                <a:cs typeface="Calibri"/>
              </a:rPr>
              <a:t>в яслях. Он </a:t>
            </a:r>
            <a:r>
              <a:rPr sz="3200" spc="-15" dirty="0">
                <a:latin typeface="Calibri"/>
                <a:cs typeface="Calibri"/>
              </a:rPr>
              <a:t>требует от  </a:t>
            </a:r>
            <a:r>
              <a:rPr sz="3200" spc="-10" dirty="0">
                <a:latin typeface="Calibri"/>
                <a:cs typeface="Calibri"/>
              </a:rPr>
              <a:t>воспитателя </a:t>
            </a:r>
            <a:r>
              <a:rPr sz="3200" spc="-5" dirty="0">
                <a:latin typeface="Calibri"/>
                <a:cs typeface="Calibri"/>
              </a:rPr>
              <a:t>чуткости, терпения,  выдержки. </a:t>
            </a:r>
            <a:r>
              <a:rPr sz="3200" dirty="0">
                <a:latin typeface="Calibri"/>
                <a:cs typeface="Calibri"/>
              </a:rPr>
              <a:t>Эмоциональные и  физические </a:t>
            </a:r>
            <a:r>
              <a:rPr sz="3200" spc="-5" dirty="0">
                <a:latin typeface="Calibri"/>
                <a:cs typeface="Calibri"/>
              </a:rPr>
              <a:t>затраты </a:t>
            </a:r>
            <a:r>
              <a:rPr sz="3200" spc="-10" dirty="0">
                <a:latin typeface="Calibri"/>
                <a:cs typeface="Calibri"/>
              </a:rPr>
              <a:t>воспитателя </a:t>
            </a:r>
            <a:r>
              <a:rPr sz="3200" dirty="0">
                <a:latin typeface="Calibri"/>
                <a:cs typeface="Calibri"/>
              </a:rPr>
              <a:t>в  </a:t>
            </a:r>
            <a:r>
              <a:rPr sz="3200" spc="-5" dirty="0">
                <a:latin typeface="Calibri"/>
                <a:cs typeface="Calibri"/>
              </a:rPr>
              <a:t>группе </a:t>
            </a:r>
            <a:r>
              <a:rPr sz="3200" dirty="0">
                <a:latin typeface="Calibri"/>
                <a:cs typeface="Calibri"/>
              </a:rPr>
              <a:t>из </a:t>
            </a:r>
            <a:r>
              <a:rPr sz="3200" spc="-5" dirty="0">
                <a:latin typeface="Calibri"/>
                <a:cs typeface="Calibri"/>
              </a:rPr>
              <a:t>12-15 двухлеток-  </a:t>
            </a:r>
            <a:r>
              <a:rPr sz="3200" dirty="0">
                <a:latin typeface="Calibri"/>
                <a:cs typeface="Calibri"/>
              </a:rPr>
              <a:t>неизмеримы.</a:t>
            </a:r>
            <a:endParaRPr sz="3200">
              <a:latin typeface="Calibri"/>
              <a:cs typeface="Calibri"/>
            </a:endParaRPr>
          </a:p>
          <a:p>
            <a:pPr marL="431165" algn="ctr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solidFill>
                  <a:srgbClr val="C00000"/>
                </a:solidFill>
                <a:latin typeface="Calibri"/>
                <a:cs typeface="Calibri"/>
              </a:rPr>
              <a:t>Берегите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своих</a:t>
            </a:r>
            <a:r>
              <a:rPr sz="32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воспитателей-</a:t>
            </a:r>
            <a:endParaRPr sz="3200">
              <a:latin typeface="Calibri"/>
              <a:cs typeface="Calibri"/>
            </a:endParaRPr>
          </a:p>
          <a:p>
            <a:pPr marL="521334" algn="ctr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им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еще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воспитывать Ваших</a:t>
            </a:r>
            <a:r>
              <a:rPr sz="32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детей!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19144"/>
            <a:ext cx="1907667" cy="3038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481455" cy="1988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62733" y="204342"/>
            <a:ext cx="4803775" cy="125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4000" spc="-10" dirty="0">
                <a:solidFill>
                  <a:srgbClr val="943735"/>
                </a:solidFill>
              </a:rPr>
              <a:t>Психологические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dirty="0">
                <a:solidFill>
                  <a:srgbClr val="943735"/>
                </a:solidFill>
              </a:rPr>
              <a:t>особенности</a:t>
            </a:r>
            <a:r>
              <a:rPr sz="4000" spc="-70" dirty="0">
                <a:solidFill>
                  <a:srgbClr val="943735"/>
                </a:solidFill>
              </a:rPr>
              <a:t> </a:t>
            </a:r>
            <a:r>
              <a:rPr sz="4000" spc="-5" dirty="0">
                <a:solidFill>
                  <a:srgbClr val="943735"/>
                </a:solidFill>
              </a:rPr>
              <a:t>возраста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1043609" y="1844878"/>
            <a:ext cx="7643495" cy="4824730"/>
          </a:xfrm>
          <a:custGeom>
            <a:avLst/>
            <a:gdLst/>
            <a:ahLst/>
            <a:cxnLst/>
            <a:rect l="l" t="t" r="r" b="b"/>
            <a:pathLst>
              <a:path w="7643495" h="4824730">
                <a:moveTo>
                  <a:pt x="0" y="4824476"/>
                </a:moveTo>
                <a:lnTo>
                  <a:pt x="7643241" y="4824476"/>
                </a:lnTo>
                <a:lnTo>
                  <a:pt x="7643241" y="0"/>
                </a:lnTo>
                <a:lnTo>
                  <a:pt x="0" y="0"/>
                </a:lnTo>
                <a:lnTo>
                  <a:pt x="0" y="4824476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22680" y="1879853"/>
            <a:ext cx="7439659" cy="438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4709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Ярко </a:t>
            </a:r>
            <a:r>
              <a:rPr sz="2200" spc="-10" dirty="0">
                <a:latin typeface="Calibri"/>
                <a:cs typeface="Calibri"/>
              </a:rPr>
              <a:t>выраженная </a:t>
            </a:r>
            <a:r>
              <a:rPr sz="2200" spc="-5" dirty="0">
                <a:latin typeface="Calibri"/>
                <a:cs typeface="Calibri"/>
              </a:rPr>
              <a:t>привязанность к маме,  взаимозависимость, симбиоз (крайнее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проявление)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Потребность </a:t>
            </a:r>
            <a:r>
              <a:rPr sz="2200" spc="-10" dirty="0">
                <a:latin typeface="Calibri"/>
                <a:cs typeface="Calibri"/>
              </a:rPr>
              <a:t>постоянно </a:t>
            </a:r>
            <a:r>
              <a:rPr sz="2200" spc="-20" dirty="0">
                <a:latin typeface="Calibri"/>
                <a:cs typeface="Calibri"/>
              </a:rPr>
              <a:t>держать </a:t>
            </a:r>
            <a:r>
              <a:rPr sz="2200" spc="-5" dirty="0">
                <a:latin typeface="Calibri"/>
                <a:cs typeface="Calibri"/>
              </a:rPr>
              <a:t>маму в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пределах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собственного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взгляда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Потребность </a:t>
            </a:r>
            <a:r>
              <a:rPr sz="2200" spc="-10" dirty="0">
                <a:latin typeface="Calibri"/>
                <a:cs typeface="Calibri"/>
              </a:rPr>
              <a:t>многократно взаимодействовать </a:t>
            </a:r>
            <a:r>
              <a:rPr sz="2200" spc="-5" dirty="0">
                <a:latin typeface="Calibri"/>
                <a:cs typeface="Calibri"/>
              </a:rPr>
              <a:t>с мамой в  течение </a:t>
            </a:r>
            <a:r>
              <a:rPr sz="2200" spc="-15" dirty="0">
                <a:latin typeface="Calibri"/>
                <a:cs typeface="Calibri"/>
              </a:rPr>
              <a:t>короткого </a:t>
            </a:r>
            <a:r>
              <a:rPr sz="2200" spc="-10" dirty="0">
                <a:latin typeface="Calibri"/>
                <a:cs typeface="Calibri"/>
              </a:rPr>
              <a:t>промежутка </a:t>
            </a:r>
            <a:r>
              <a:rPr sz="2200" spc="-5" dirty="0">
                <a:latin typeface="Calibri"/>
                <a:cs typeface="Calibri"/>
              </a:rPr>
              <a:t>времени (общаться, играть,  </a:t>
            </a:r>
            <a:r>
              <a:rPr sz="2200" spc="-15" dirty="0">
                <a:latin typeface="Calibri"/>
                <a:cs typeface="Calibri"/>
              </a:rPr>
              <a:t>телесно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контактировать)</a:t>
            </a:r>
            <a:endParaRPr sz="2200">
              <a:latin typeface="Calibri"/>
              <a:cs typeface="Calibri"/>
            </a:endParaRPr>
          </a:p>
          <a:p>
            <a:pPr marL="355600" marR="799465" indent="-342900">
              <a:lnSpc>
                <a:spcPct val="80000"/>
              </a:lnSpc>
              <a:spcBef>
                <a:spcPts val="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Настроение и эмоция </a:t>
            </a:r>
            <a:r>
              <a:rPr sz="2200" spc="-10" dirty="0">
                <a:latin typeface="Calibri"/>
                <a:cs typeface="Calibri"/>
              </a:rPr>
              <a:t>ребенка </a:t>
            </a:r>
            <a:r>
              <a:rPr sz="2200" spc="-5" dirty="0">
                <a:latin typeface="Calibri"/>
                <a:cs typeface="Calibri"/>
              </a:rPr>
              <a:t>напрямую зависят от  настроения и эмоции, </a:t>
            </a:r>
            <a:r>
              <a:rPr sz="2200" spc="-15" dirty="0">
                <a:latin typeface="Calibri"/>
                <a:cs typeface="Calibri"/>
              </a:rPr>
              <a:t>которые </a:t>
            </a:r>
            <a:r>
              <a:rPr sz="2200" spc="-10" dirty="0">
                <a:latin typeface="Calibri"/>
                <a:cs typeface="Calibri"/>
              </a:rPr>
              <a:t>демонстрирует </a:t>
            </a:r>
            <a:r>
              <a:rPr sz="2200" spc="-5" dirty="0">
                <a:latin typeface="Calibri"/>
                <a:cs typeface="Calibri"/>
              </a:rPr>
              <a:t>мама  </a:t>
            </a:r>
            <a:r>
              <a:rPr sz="2200" spc="-10" dirty="0">
                <a:latin typeface="Calibri"/>
                <a:cs typeface="Calibri"/>
              </a:rPr>
              <a:t>(«отражение»)</a:t>
            </a:r>
            <a:endParaRPr sz="2200">
              <a:latin typeface="Calibri"/>
              <a:cs typeface="Calibri"/>
            </a:endParaRPr>
          </a:p>
          <a:p>
            <a:pPr marL="355600" marR="683895" indent="-342900">
              <a:lnSpc>
                <a:spcPct val="801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Различная степень </a:t>
            </a:r>
            <a:r>
              <a:rPr sz="2200" spc="-5" dirty="0">
                <a:latin typeface="Calibri"/>
                <a:cs typeface="Calibri"/>
              </a:rPr>
              <a:t>негативизма к </a:t>
            </a:r>
            <a:r>
              <a:rPr sz="2200" spc="-10" dirty="0">
                <a:latin typeface="Calibri"/>
                <a:cs typeface="Calibri"/>
              </a:rPr>
              <a:t>незнакомым </a:t>
            </a:r>
            <a:r>
              <a:rPr sz="2200" spc="-5" dirty="0">
                <a:latin typeface="Calibri"/>
                <a:cs typeface="Calibri"/>
              </a:rPr>
              <a:t>и  малознакомым </a:t>
            </a:r>
            <a:r>
              <a:rPr sz="2200" spc="-20" dirty="0">
                <a:latin typeface="Calibri"/>
                <a:cs typeface="Calibri"/>
              </a:rPr>
              <a:t>людям </a:t>
            </a:r>
            <a:r>
              <a:rPr sz="2200" spc="-10" dirty="0">
                <a:latin typeface="Calibri"/>
                <a:cs typeface="Calibri"/>
              </a:rPr>
              <a:t>(от настороженности </a:t>
            </a:r>
            <a:r>
              <a:rPr sz="2200" spc="-20" dirty="0">
                <a:latin typeface="Calibri"/>
                <a:cs typeface="Calibri"/>
              </a:rPr>
              <a:t>до </a:t>
            </a:r>
            <a:r>
              <a:rPr sz="2200" spc="-5" dirty="0">
                <a:latin typeface="Calibri"/>
                <a:cs typeface="Calibri"/>
              </a:rPr>
              <a:t>ярких  </a:t>
            </a:r>
            <a:r>
              <a:rPr sz="2200" spc="-10" dirty="0">
                <a:latin typeface="Calibri"/>
                <a:cs typeface="Calibri"/>
              </a:rPr>
              <a:t>протестных </a:t>
            </a:r>
            <a:r>
              <a:rPr sz="2200" spc="-5" dirty="0">
                <a:latin typeface="Calibri"/>
                <a:cs typeface="Calibri"/>
              </a:rPr>
              <a:t>реакций : плача,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крика)</a:t>
            </a:r>
            <a:endParaRPr sz="2200">
              <a:latin typeface="Calibri"/>
              <a:cs typeface="Calibri"/>
            </a:endParaRPr>
          </a:p>
          <a:p>
            <a:pPr marL="355600" marR="262890" indent="-3429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Завершение формирования </a:t>
            </a:r>
            <a:r>
              <a:rPr sz="2200" spc="-10" dirty="0">
                <a:latin typeface="Calibri"/>
                <a:cs typeface="Calibri"/>
              </a:rPr>
              <a:t>«базового доверия </a:t>
            </a:r>
            <a:r>
              <a:rPr sz="2200" spc="-5" dirty="0">
                <a:latin typeface="Calibri"/>
                <a:cs typeface="Calibri"/>
              </a:rPr>
              <a:t>к миру»,  </a:t>
            </a:r>
            <a:r>
              <a:rPr sz="2200" spc="-30" dirty="0">
                <a:latin typeface="Calibri"/>
                <a:cs typeface="Calibri"/>
              </a:rPr>
              <a:t>т.е. </a:t>
            </a:r>
            <a:r>
              <a:rPr sz="2200" spc="-5" dirty="0">
                <a:latin typeface="Calibri"/>
                <a:cs typeface="Calibri"/>
              </a:rPr>
              <a:t>чувства  начального позитивного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мироощущения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4650151"/>
            <a:ext cx="1813280" cy="22078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80351" y="0"/>
            <a:ext cx="1763649" cy="24207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764" rIns="0" bIns="0" rtlCol="0">
            <a:spAutoFit/>
          </a:bodyPr>
          <a:lstStyle/>
          <a:p>
            <a:pPr marL="1791335">
              <a:lnSpc>
                <a:spcPct val="100000"/>
              </a:lnSpc>
            </a:pPr>
            <a:r>
              <a:rPr spc="-25" dirty="0">
                <a:solidFill>
                  <a:srgbClr val="D99593"/>
                </a:solidFill>
              </a:rPr>
              <a:t>Уважаемые</a:t>
            </a:r>
            <a:r>
              <a:rPr spc="-95" dirty="0">
                <a:solidFill>
                  <a:srgbClr val="D99593"/>
                </a:solidFill>
              </a:rPr>
              <a:t> </a:t>
            </a:r>
            <a:r>
              <a:rPr dirty="0">
                <a:solidFill>
                  <a:srgbClr val="D99593"/>
                </a:solidFill>
              </a:rPr>
              <a:t>мамы!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600136"/>
            <a:ext cx="8229600" cy="4526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551685"/>
            <a:ext cx="7708265" cy="413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9410" algn="ctr">
              <a:lnSpc>
                <a:spcPts val="2920"/>
              </a:lnSpc>
            </a:pPr>
            <a:r>
              <a:rPr sz="2700" dirty="0">
                <a:solidFill>
                  <a:srgbClr val="375F92"/>
                </a:solidFill>
                <a:latin typeface="Times New Roman"/>
                <a:cs typeface="Times New Roman"/>
              </a:rPr>
              <a:t>Вы </a:t>
            </a:r>
            <a:r>
              <a:rPr sz="2700" spc="-10" dirty="0">
                <a:solidFill>
                  <a:srgbClr val="375F92"/>
                </a:solidFill>
                <a:latin typeface="Times New Roman"/>
                <a:cs typeface="Times New Roman"/>
              </a:rPr>
              <a:t>задумались </a:t>
            </a:r>
            <a:r>
              <a:rPr sz="2700" dirty="0">
                <a:solidFill>
                  <a:srgbClr val="375F92"/>
                </a:solidFill>
                <a:latin typeface="Times New Roman"/>
                <a:cs typeface="Times New Roman"/>
              </a:rPr>
              <a:t>о </a:t>
            </a:r>
            <a:r>
              <a:rPr sz="2700" spc="-20" dirty="0">
                <a:solidFill>
                  <a:srgbClr val="375F92"/>
                </a:solidFill>
                <a:latin typeface="Times New Roman"/>
                <a:cs typeface="Times New Roman"/>
              </a:rPr>
              <a:t>необходимости </a:t>
            </a:r>
            <a:r>
              <a:rPr sz="2700" spc="-30" dirty="0">
                <a:solidFill>
                  <a:srgbClr val="375F92"/>
                </a:solidFill>
                <a:latin typeface="Times New Roman"/>
                <a:cs typeface="Times New Roman"/>
              </a:rPr>
              <a:t>отдать </a:t>
            </a:r>
            <a:r>
              <a:rPr sz="2700" spc="-5" dirty="0">
                <a:solidFill>
                  <a:srgbClr val="375F92"/>
                </a:solidFill>
                <a:latin typeface="Times New Roman"/>
                <a:cs typeface="Times New Roman"/>
              </a:rPr>
              <a:t>малыша</a:t>
            </a:r>
            <a:r>
              <a:rPr sz="2700" spc="10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375F92"/>
                </a:solidFill>
                <a:latin typeface="Times New Roman"/>
                <a:cs typeface="Times New Roman"/>
              </a:rPr>
              <a:t>в</a:t>
            </a:r>
            <a:endParaRPr sz="2700">
              <a:latin typeface="Times New Roman"/>
              <a:cs typeface="Times New Roman"/>
            </a:endParaRPr>
          </a:p>
          <a:p>
            <a:pPr marL="3261995">
              <a:lnSpc>
                <a:spcPts val="2920"/>
              </a:lnSpc>
            </a:pPr>
            <a:r>
              <a:rPr sz="2700" dirty="0">
                <a:solidFill>
                  <a:srgbClr val="375F92"/>
                </a:solidFill>
                <a:latin typeface="Times New Roman"/>
                <a:cs typeface="Times New Roman"/>
              </a:rPr>
              <a:t>детский</a:t>
            </a:r>
            <a:r>
              <a:rPr sz="2700" spc="-6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700" spc="5" dirty="0">
                <a:solidFill>
                  <a:srgbClr val="375F92"/>
                </a:solidFill>
                <a:latin typeface="Times New Roman"/>
                <a:cs typeface="Times New Roman"/>
              </a:rPr>
              <a:t>сад?</a:t>
            </a:r>
            <a:endParaRPr sz="2700">
              <a:latin typeface="Times New Roman"/>
              <a:cs typeface="Times New Roman"/>
            </a:endParaRPr>
          </a:p>
          <a:p>
            <a:pPr marL="1614170" marR="1243965" algn="ctr">
              <a:lnSpc>
                <a:spcPct val="100000"/>
              </a:lnSpc>
            </a:pPr>
            <a:r>
              <a:rPr sz="2700" dirty="0">
                <a:solidFill>
                  <a:srgbClr val="375F92"/>
                </a:solidFill>
                <a:latin typeface="Times New Roman"/>
                <a:cs typeface="Times New Roman"/>
              </a:rPr>
              <a:t>Первое, </a:t>
            </a:r>
            <a:r>
              <a:rPr sz="2700" spc="-15" dirty="0">
                <a:solidFill>
                  <a:srgbClr val="375F92"/>
                </a:solidFill>
                <a:latin typeface="Times New Roman"/>
                <a:cs typeface="Times New Roman"/>
              </a:rPr>
              <a:t>что </a:t>
            </a:r>
            <a:r>
              <a:rPr sz="2700" spc="-30" dirty="0">
                <a:solidFill>
                  <a:srgbClr val="375F92"/>
                </a:solidFill>
                <a:latin typeface="Times New Roman"/>
                <a:cs typeface="Times New Roman"/>
              </a:rPr>
              <a:t>необходимо</a:t>
            </a:r>
            <a:r>
              <a:rPr sz="2700" spc="-5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700" spc="-10" dirty="0">
                <a:solidFill>
                  <a:srgbClr val="375F92"/>
                </a:solidFill>
                <a:latin typeface="Times New Roman"/>
                <a:cs typeface="Times New Roman"/>
              </a:rPr>
              <a:t>сделать-  </a:t>
            </a:r>
            <a:r>
              <a:rPr sz="2700" spc="-15" dirty="0">
                <a:solidFill>
                  <a:srgbClr val="375F92"/>
                </a:solidFill>
                <a:latin typeface="Times New Roman"/>
                <a:cs typeface="Times New Roman"/>
              </a:rPr>
              <a:t>это</a:t>
            </a:r>
            <a:endParaRPr sz="2700">
              <a:latin typeface="Times New Roman"/>
              <a:cs typeface="Times New Roman"/>
            </a:endParaRPr>
          </a:p>
          <a:p>
            <a:pPr marL="363855" algn="ctr">
              <a:lnSpc>
                <a:spcPts val="4065"/>
              </a:lnSpc>
            </a:pPr>
            <a:r>
              <a:rPr sz="3400" u="heavy" spc="-85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3400" u="heavy" spc="-5" dirty="0">
                <a:solidFill>
                  <a:srgbClr val="375F92"/>
                </a:solidFill>
                <a:latin typeface="Times New Roman"/>
                <a:cs typeface="Times New Roman"/>
              </a:rPr>
              <a:t>принять</a:t>
            </a:r>
            <a:r>
              <a:rPr sz="3400" u="heavy" spc="-3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3400" u="heavy" spc="-5" dirty="0">
                <a:solidFill>
                  <a:srgbClr val="375F92"/>
                </a:solidFill>
                <a:latin typeface="Times New Roman"/>
                <a:cs typeface="Times New Roman"/>
              </a:rPr>
              <a:t>решение</a:t>
            </a:r>
            <a:r>
              <a:rPr sz="2700" u="heavy" spc="-5" dirty="0">
                <a:solidFill>
                  <a:srgbClr val="375F92"/>
                </a:solidFill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10" dirty="0">
                <a:solidFill>
                  <a:srgbClr val="375F92"/>
                </a:solidFill>
                <a:latin typeface="Times New Roman"/>
                <a:cs typeface="Times New Roman"/>
              </a:rPr>
              <a:t>Честно </a:t>
            </a:r>
            <a:r>
              <a:rPr sz="2700" spc="-20" dirty="0">
                <a:solidFill>
                  <a:srgbClr val="375F92"/>
                </a:solidFill>
                <a:latin typeface="Times New Roman"/>
                <a:cs typeface="Times New Roman"/>
              </a:rPr>
              <a:t>ответьте </a:t>
            </a:r>
            <a:r>
              <a:rPr sz="2700" spc="5" dirty="0">
                <a:solidFill>
                  <a:srgbClr val="375F92"/>
                </a:solidFill>
                <a:latin typeface="Times New Roman"/>
                <a:cs typeface="Times New Roman"/>
              </a:rPr>
              <a:t>сами </a:t>
            </a:r>
            <a:r>
              <a:rPr sz="2700" spc="-5" dirty="0">
                <a:solidFill>
                  <a:srgbClr val="375F92"/>
                </a:solidFill>
                <a:latin typeface="Times New Roman"/>
                <a:cs typeface="Times New Roman"/>
              </a:rPr>
              <a:t>себе </a:t>
            </a:r>
            <a:r>
              <a:rPr sz="2700" dirty="0">
                <a:solidFill>
                  <a:srgbClr val="375F92"/>
                </a:solidFill>
                <a:latin typeface="Times New Roman"/>
                <a:cs typeface="Times New Roman"/>
              </a:rPr>
              <a:t>на</a:t>
            </a:r>
            <a:r>
              <a:rPr sz="2700" spc="-7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700" spc="5" dirty="0">
                <a:solidFill>
                  <a:srgbClr val="375F92"/>
                </a:solidFill>
                <a:latin typeface="Times New Roman"/>
                <a:cs typeface="Times New Roman"/>
              </a:rPr>
              <a:t>вопрос:</a:t>
            </a:r>
            <a:endParaRPr sz="2700">
              <a:latin typeface="Times New Roman"/>
              <a:cs typeface="Times New Roman"/>
            </a:endParaRPr>
          </a:p>
          <a:p>
            <a:pPr marL="355600" marR="157480" indent="598805">
              <a:lnSpc>
                <a:spcPct val="80000"/>
              </a:lnSpc>
              <a:spcBef>
                <a:spcPts val="645"/>
              </a:spcBef>
            </a:pPr>
            <a:r>
              <a:rPr sz="2700" i="1" spc="-30" dirty="0">
                <a:solidFill>
                  <a:srgbClr val="375F92"/>
                </a:solidFill>
                <a:latin typeface="Times New Roman"/>
                <a:cs typeface="Times New Roman"/>
              </a:rPr>
              <a:t>Готова </a:t>
            </a:r>
            <a:r>
              <a:rPr sz="2700" i="1" dirty="0">
                <a:solidFill>
                  <a:srgbClr val="375F92"/>
                </a:solidFill>
                <a:latin typeface="Times New Roman"/>
                <a:cs typeface="Times New Roman"/>
              </a:rPr>
              <a:t>ли я отдать </a:t>
            </a:r>
            <a:r>
              <a:rPr sz="2700" i="1" spc="-20" dirty="0">
                <a:solidFill>
                  <a:srgbClr val="375F92"/>
                </a:solidFill>
                <a:latin typeface="Times New Roman"/>
                <a:cs typeface="Times New Roman"/>
              </a:rPr>
              <a:t>ребенка </a:t>
            </a:r>
            <a:r>
              <a:rPr sz="2700" i="1" spc="-5" dirty="0">
                <a:solidFill>
                  <a:srgbClr val="375F92"/>
                </a:solidFill>
                <a:latin typeface="Times New Roman"/>
                <a:cs typeface="Times New Roman"/>
              </a:rPr>
              <a:t>в </a:t>
            </a:r>
            <a:r>
              <a:rPr sz="2700" i="1" spc="-20" dirty="0">
                <a:solidFill>
                  <a:srgbClr val="375F92"/>
                </a:solidFill>
                <a:latin typeface="Times New Roman"/>
                <a:cs typeface="Times New Roman"/>
              </a:rPr>
              <a:t>сад, </a:t>
            </a:r>
            <a:r>
              <a:rPr sz="2700" i="1" dirty="0">
                <a:solidFill>
                  <a:srgbClr val="375F92"/>
                </a:solidFill>
                <a:latin typeface="Times New Roman"/>
                <a:cs typeface="Times New Roman"/>
              </a:rPr>
              <a:t>пройти  </a:t>
            </a:r>
            <a:r>
              <a:rPr sz="2700" i="1" spc="-5" dirty="0">
                <a:solidFill>
                  <a:srgbClr val="375F92"/>
                </a:solidFill>
                <a:latin typeface="Times New Roman"/>
                <a:cs typeface="Times New Roman"/>
              </a:rPr>
              <a:t>вместе </a:t>
            </a:r>
            <a:r>
              <a:rPr sz="2700" i="1" dirty="0">
                <a:solidFill>
                  <a:srgbClr val="375F92"/>
                </a:solidFill>
                <a:latin typeface="Times New Roman"/>
                <a:cs typeface="Times New Roman"/>
              </a:rPr>
              <a:t>с </a:t>
            </a:r>
            <a:r>
              <a:rPr sz="2700" i="1" spc="-30" dirty="0">
                <a:solidFill>
                  <a:srgbClr val="375F92"/>
                </a:solidFill>
                <a:latin typeface="Times New Roman"/>
                <a:cs typeface="Times New Roman"/>
              </a:rPr>
              <a:t>ребенком </a:t>
            </a:r>
            <a:r>
              <a:rPr sz="2700" i="1" spc="-10" dirty="0">
                <a:solidFill>
                  <a:srgbClr val="375F92"/>
                </a:solidFill>
                <a:latin typeface="Times New Roman"/>
                <a:cs typeface="Times New Roman"/>
              </a:rPr>
              <a:t>трудный </a:t>
            </a:r>
            <a:r>
              <a:rPr sz="2700" i="1" spc="-5" dirty="0">
                <a:solidFill>
                  <a:srgbClr val="375F92"/>
                </a:solidFill>
                <a:latin typeface="Times New Roman"/>
                <a:cs typeface="Times New Roman"/>
              </a:rPr>
              <a:t>период </a:t>
            </a:r>
            <a:r>
              <a:rPr sz="2700" i="1" spc="5" dirty="0">
                <a:solidFill>
                  <a:srgbClr val="375F92"/>
                </a:solidFill>
                <a:latin typeface="Times New Roman"/>
                <a:cs typeface="Times New Roman"/>
              </a:rPr>
              <a:t>адаптации</a:t>
            </a:r>
            <a:r>
              <a:rPr sz="2700" i="1" spc="-114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700" i="1" dirty="0">
                <a:solidFill>
                  <a:srgbClr val="375F92"/>
                </a:solidFill>
                <a:latin typeface="Times New Roman"/>
                <a:cs typeface="Times New Roman"/>
              </a:rPr>
              <a:t>и  при</a:t>
            </a:r>
            <a:r>
              <a:rPr sz="2700" i="1" spc="-114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sz="2700" i="1" spc="-40" dirty="0">
                <a:solidFill>
                  <a:srgbClr val="375F92"/>
                </a:solidFill>
                <a:latin typeface="Times New Roman"/>
                <a:cs typeface="Times New Roman"/>
              </a:rPr>
              <a:t>этом</a:t>
            </a:r>
            <a:endParaRPr sz="2700">
              <a:latin typeface="Times New Roman"/>
              <a:cs typeface="Times New Roman"/>
            </a:endParaRPr>
          </a:p>
          <a:p>
            <a:pPr marL="362585" algn="ctr">
              <a:lnSpc>
                <a:spcPts val="4410"/>
              </a:lnSpc>
            </a:pPr>
            <a:r>
              <a:rPr sz="3700" u="heavy" spc="-9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700" i="1" u="heavy" spc="-5" dirty="0">
                <a:solidFill>
                  <a:srgbClr val="C00000"/>
                </a:solidFill>
                <a:latin typeface="Times New Roman"/>
                <a:cs typeface="Times New Roman"/>
              </a:rPr>
              <a:t>не</a:t>
            </a:r>
            <a:r>
              <a:rPr sz="3700" i="1" u="heavy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700" i="1" u="heavy" spc="-15" dirty="0">
                <a:solidFill>
                  <a:srgbClr val="C00000"/>
                </a:solidFill>
                <a:latin typeface="Times New Roman"/>
                <a:cs typeface="Times New Roman"/>
              </a:rPr>
              <a:t>отступить</a:t>
            </a:r>
            <a:r>
              <a:rPr sz="2700" i="1" u="heavy" spc="-15" dirty="0">
                <a:solidFill>
                  <a:srgbClr val="C00000"/>
                </a:solidFill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30388" y="4899659"/>
            <a:ext cx="1213611" cy="1958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25561" y="4894896"/>
            <a:ext cx="1218565" cy="1963420"/>
          </a:xfrm>
          <a:custGeom>
            <a:avLst/>
            <a:gdLst/>
            <a:ahLst/>
            <a:cxnLst/>
            <a:rect l="l" t="t" r="r" b="b"/>
            <a:pathLst>
              <a:path w="1218565" h="1963420">
                <a:moveTo>
                  <a:pt x="1218438" y="0"/>
                </a:moveTo>
                <a:lnTo>
                  <a:pt x="0" y="0"/>
                </a:lnTo>
                <a:lnTo>
                  <a:pt x="0" y="1963101"/>
                </a:lnTo>
              </a:path>
            </a:pathLst>
          </a:custGeom>
          <a:ln w="9525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7508" y="317246"/>
            <a:ext cx="6331585" cy="134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>Не </a:t>
            </a:r>
            <a:r>
              <a:rPr spc="-10" dirty="0"/>
              <a:t>стоит </a:t>
            </a:r>
            <a:r>
              <a:rPr spc="-30" dirty="0"/>
              <a:t>отдавать</a:t>
            </a:r>
            <a:r>
              <a:rPr spc="-90" dirty="0"/>
              <a:t> </a:t>
            </a:r>
            <a:r>
              <a:rPr spc="-10" dirty="0"/>
              <a:t>ребенка</a:t>
            </a:r>
          </a:p>
          <a:p>
            <a:pPr marL="1905" algn="ctr">
              <a:lnSpc>
                <a:spcPct val="100000"/>
              </a:lnSpc>
            </a:pPr>
            <a:r>
              <a:rPr dirty="0"/>
              <a:t>в ясли,</a:t>
            </a:r>
            <a:r>
              <a:rPr spc="-75" dirty="0"/>
              <a:t> </a:t>
            </a:r>
            <a:r>
              <a:rPr dirty="0"/>
              <a:t>если: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5998" rIns="0" bIns="0" rtlCol="0">
            <a:spAutoFit/>
          </a:bodyPr>
          <a:lstStyle/>
          <a:p>
            <a:pPr marL="355600" indent="-342900">
              <a:lnSpc>
                <a:spcPts val="27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Вы не уверены в твердости собственных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намерений</a:t>
            </a:r>
            <a:endParaRPr sz="2500">
              <a:latin typeface="Times New Roman"/>
              <a:cs typeface="Times New Roman"/>
            </a:endParaRPr>
          </a:p>
          <a:p>
            <a:pPr marL="355600">
              <a:lnSpc>
                <a:spcPts val="2700"/>
              </a:lnSpc>
            </a:pPr>
            <a:r>
              <a:rPr sz="2500" spc="-5" dirty="0">
                <a:latin typeface="Times New Roman"/>
                <a:cs typeface="Times New Roman"/>
              </a:rPr>
              <a:t>относительно </a:t>
            </a:r>
            <a:r>
              <a:rPr sz="2500" dirty="0">
                <a:latin typeface="Times New Roman"/>
                <a:cs typeface="Times New Roman"/>
              </a:rPr>
              <a:t>поступления </a:t>
            </a:r>
            <a:r>
              <a:rPr sz="2500" spc="-15" dirty="0">
                <a:latin typeface="Times New Roman"/>
                <a:cs typeface="Times New Roman"/>
              </a:rPr>
              <a:t>ребенка </a:t>
            </a:r>
            <a:r>
              <a:rPr sz="2500" spc="-5" dirty="0">
                <a:latin typeface="Times New Roman"/>
                <a:cs typeface="Times New Roman"/>
              </a:rPr>
              <a:t>в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Times New Roman"/>
                <a:cs typeface="Times New Roman"/>
              </a:rPr>
              <a:t>сад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Вы не работаете, </a:t>
            </a:r>
            <a:r>
              <a:rPr sz="2500" spc="-15" dirty="0">
                <a:latin typeface="Times New Roman"/>
                <a:cs typeface="Times New Roman"/>
              </a:rPr>
              <a:t>находитесь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дома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у Вас </a:t>
            </a:r>
            <a:r>
              <a:rPr sz="2500" spc="-10" dirty="0">
                <a:latin typeface="Times New Roman"/>
                <a:cs typeface="Times New Roman"/>
              </a:rPr>
              <a:t>недавно </a:t>
            </a:r>
            <a:r>
              <a:rPr sz="2500" spc="-15" dirty="0">
                <a:latin typeface="Times New Roman"/>
                <a:cs typeface="Times New Roman"/>
              </a:rPr>
              <a:t>родился </a:t>
            </a:r>
            <a:r>
              <a:rPr sz="2500" spc="-20" dirty="0">
                <a:latin typeface="Times New Roman"/>
                <a:cs typeface="Times New Roman"/>
              </a:rPr>
              <a:t>второй, </a:t>
            </a:r>
            <a:r>
              <a:rPr sz="2500" spc="-5" dirty="0">
                <a:latin typeface="Times New Roman"/>
                <a:cs typeface="Times New Roman"/>
              </a:rPr>
              <a:t>младший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ребенок*</a:t>
            </a:r>
            <a:endParaRPr sz="2500">
              <a:latin typeface="Times New Roman"/>
              <a:cs typeface="Times New Roman"/>
            </a:endParaRPr>
          </a:p>
          <a:p>
            <a:pPr marL="355600" marR="3429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Ваши </a:t>
            </a:r>
            <a:r>
              <a:rPr sz="2500" dirty="0">
                <a:latin typeface="Times New Roman"/>
                <a:cs typeface="Times New Roman"/>
              </a:rPr>
              <a:t>детские </a:t>
            </a:r>
            <a:r>
              <a:rPr sz="2500" spc="-5" dirty="0">
                <a:latin typeface="Times New Roman"/>
                <a:cs typeface="Times New Roman"/>
              </a:rPr>
              <a:t>воспоминания </a:t>
            </a:r>
            <a:r>
              <a:rPr sz="2500" spc="5" dirty="0">
                <a:latin typeface="Times New Roman"/>
                <a:cs typeface="Times New Roman"/>
              </a:rPr>
              <a:t>носят </a:t>
            </a:r>
            <a:r>
              <a:rPr sz="2500" spc="-15" dirty="0">
                <a:latin typeface="Times New Roman"/>
                <a:cs typeface="Times New Roman"/>
              </a:rPr>
              <a:t>негативный  характер, </a:t>
            </a:r>
            <a:r>
              <a:rPr sz="2500" spc="-5" dirty="0">
                <a:latin typeface="Times New Roman"/>
                <a:cs typeface="Times New Roman"/>
              </a:rPr>
              <a:t>и Вы </a:t>
            </a:r>
            <a:r>
              <a:rPr sz="2500" dirty="0">
                <a:latin typeface="Times New Roman"/>
                <a:cs typeface="Times New Roman"/>
              </a:rPr>
              <a:t>переносите </a:t>
            </a:r>
            <a:r>
              <a:rPr sz="2500" spc="-5" dirty="0">
                <a:latin typeface="Times New Roman"/>
                <a:cs typeface="Times New Roman"/>
              </a:rPr>
              <a:t>эти чувства на </a:t>
            </a:r>
            <a:r>
              <a:rPr sz="2500" spc="-15" dirty="0">
                <a:latin typeface="Times New Roman"/>
                <a:cs typeface="Times New Roman"/>
              </a:rPr>
              <a:t>Вашего  ребенка: </a:t>
            </a:r>
            <a:r>
              <a:rPr sz="2500" spc="-5" dirty="0">
                <a:latin typeface="Times New Roman"/>
                <a:cs typeface="Times New Roman"/>
              </a:rPr>
              <a:t>Вы </a:t>
            </a:r>
            <a:r>
              <a:rPr sz="2500" spc="-15" dirty="0">
                <a:latin typeface="Times New Roman"/>
                <a:cs typeface="Times New Roman"/>
              </a:rPr>
              <a:t>твердо </a:t>
            </a:r>
            <a:r>
              <a:rPr sz="2500" spc="-5" dirty="0">
                <a:latin typeface="Times New Roman"/>
                <a:cs typeface="Times New Roman"/>
              </a:rPr>
              <a:t>уверены, </a:t>
            </a:r>
            <a:r>
              <a:rPr sz="2500" spc="-15" dirty="0">
                <a:latin typeface="Times New Roman"/>
                <a:cs typeface="Times New Roman"/>
              </a:rPr>
              <a:t>что </a:t>
            </a:r>
            <a:r>
              <a:rPr sz="2500" spc="-5" dirty="0">
                <a:latin typeface="Times New Roman"/>
                <a:cs typeface="Times New Roman"/>
              </a:rPr>
              <a:t>в </a:t>
            </a:r>
            <a:r>
              <a:rPr sz="2500" spc="-10" dirty="0">
                <a:latin typeface="Times New Roman"/>
                <a:cs typeface="Times New Roman"/>
              </a:rPr>
              <a:t>садике </a:t>
            </a:r>
            <a:r>
              <a:rPr sz="2500" spc="-5" dirty="0">
                <a:latin typeface="Times New Roman"/>
                <a:cs typeface="Times New Roman"/>
              </a:rPr>
              <a:t>малышу </a:t>
            </a:r>
            <a:r>
              <a:rPr sz="2500" spc="-45" dirty="0">
                <a:latin typeface="Times New Roman"/>
                <a:cs typeface="Times New Roman"/>
              </a:rPr>
              <a:t>будет  </a:t>
            </a:r>
            <a:r>
              <a:rPr sz="2500" spc="-30" dirty="0">
                <a:latin typeface="Times New Roman"/>
                <a:cs typeface="Times New Roman"/>
              </a:rPr>
              <a:t>плохо, </a:t>
            </a:r>
            <a:r>
              <a:rPr sz="2500" spc="-5" dirty="0">
                <a:latin typeface="Times New Roman"/>
                <a:cs typeface="Times New Roman"/>
              </a:rPr>
              <a:t>но </a:t>
            </a:r>
            <a:r>
              <a:rPr sz="2500" spc="5" dirty="0">
                <a:latin typeface="Times New Roman"/>
                <a:cs typeface="Times New Roman"/>
              </a:rPr>
              <a:t>«так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положено»</a:t>
            </a:r>
            <a:endParaRPr sz="2500">
              <a:latin typeface="Times New Roman"/>
              <a:cs typeface="Times New Roman"/>
            </a:endParaRPr>
          </a:p>
          <a:p>
            <a:pPr marL="355600" marR="216535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Вы, </a:t>
            </a:r>
            <a:r>
              <a:rPr sz="2500" spc="-15" dirty="0">
                <a:latin typeface="Times New Roman"/>
                <a:cs typeface="Times New Roman"/>
              </a:rPr>
              <a:t>как любящая </a:t>
            </a:r>
            <a:r>
              <a:rPr sz="2500" spc="-10" dirty="0">
                <a:latin typeface="Times New Roman"/>
                <a:cs typeface="Times New Roman"/>
              </a:rPr>
              <a:t>мама, желаете </a:t>
            </a:r>
            <a:r>
              <a:rPr sz="2500" spc="-5" dirty="0">
                <a:latin typeface="Times New Roman"/>
                <a:cs typeface="Times New Roman"/>
              </a:rPr>
              <a:t>еще </a:t>
            </a:r>
            <a:r>
              <a:rPr sz="2500" spc="-50" dirty="0">
                <a:latin typeface="Times New Roman"/>
                <a:cs typeface="Times New Roman"/>
              </a:rPr>
              <a:t>год </a:t>
            </a:r>
            <a:r>
              <a:rPr sz="2500" dirty="0">
                <a:latin typeface="Times New Roman"/>
                <a:cs typeface="Times New Roman"/>
              </a:rPr>
              <a:t>провести </a:t>
            </a:r>
            <a:r>
              <a:rPr sz="2500" spc="-20" dirty="0">
                <a:latin typeface="Times New Roman"/>
                <a:cs typeface="Times New Roman"/>
              </a:rPr>
              <a:t>дома  </a:t>
            </a:r>
            <a:r>
              <a:rPr sz="2500" spc="-5" dirty="0">
                <a:latin typeface="Times New Roman"/>
                <a:cs typeface="Times New Roman"/>
              </a:rPr>
              <a:t>с </a:t>
            </a:r>
            <a:r>
              <a:rPr sz="2500" spc="-30" dirty="0">
                <a:latin typeface="Times New Roman"/>
                <a:cs typeface="Times New Roman"/>
              </a:rPr>
              <a:t>ребенком, </a:t>
            </a:r>
            <a:r>
              <a:rPr sz="2500" spc="-5" dirty="0">
                <a:latin typeface="Times New Roman"/>
                <a:cs typeface="Times New Roman"/>
              </a:rPr>
              <a:t>но </a:t>
            </a:r>
            <a:r>
              <a:rPr sz="2500" spc="-15" dirty="0">
                <a:latin typeface="Times New Roman"/>
                <a:cs typeface="Times New Roman"/>
              </a:rPr>
              <a:t>родные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настаивают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ts val="27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Вы </a:t>
            </a:r>
            <a:r>
              <a:rPr sz="2500" spc="-15" dirty="0">
                <a:latin typeface="Times New Roman"/>
                <a:cs typeface="Times New Roman"/>
              </a:rPr>
              <a:t>очень </a:t>
            </a:r>
            <a:r>
              <a:rPr sz="2500" spc="-5" dirty="0">
                <a:latin typeface="Times New Roman"/>
                <a:cs typeface="Times New Roman"/>
              </a:rPr>
              <a:t>эмоционально </a:t>
            </a:r>
            <a:r>
              <a:rPr sz="2500" spc="-10" dirty="0">
                <a:latin typeface="Times New Roman"/>
                <a:cs typeface="Times New Roman"/>
              </a:rPr>
              <a:t>переживаете</a:t>
            </a:r>
            <a:r>
              <a:rPr sz="2500" spc="4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будущее</a:t>
            </a:r>
            <a:endParaRPr sz="2500">
              <a:latin typeface="Times New Roman"/>
              <a:cs typeface="Times New Roman"/>
            </a:endParaRPr>
          </a:p>
          <a:p>
            <a:pPr marL="355600">
              <a:lnSpc>
                <a:spcPts val="2700"/>
              </a:lnSpc>
            </a:pPr>
            <a:r>
              <a:rPr sz="2500" spc="-10" dirty="0">
                <a:latin typeface="Times New Roman"/>
                <a:cs typeface="Times New Roman"/>
              </a:rPr>
              <a:t>«расставание»</a:t>
            </a:r>
            <a:endParaRPr sz="2500">
              <a:latin typeface="Times New Roman"/>
              <a:cs typeface="Times New Roman"/>
            </a:endParaRPr>
          </a:p>
          <a:p>
            <a:pPr marL="3769995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latin typeface="Calibri"/>
                <a:cs typeface="Calibri"/>
              </a:rPr>
              <a:t>* </a:t>
            </a:r>
            <a:r>
              <a:rPr sz="2000" b="1" i="1" spc="-5" dirty="0">
                <a:latin typeface="Calibri"/>
                <a:cs typeface="Calibri"/>
              </a:rPr>
              <a:t>Проконсультируйтесь </a:t>
            </a:r>
            <a:r>
              <a:rPr sz="2000" b="1" i="1" dirty="0">
                <a:latin typeface="Calibri"/>
                <a:cs typeface="Calibri"/>
              </a:rPr>
              <a:t>с</a:t>
            </a:r>
            <a:r>
              <a:rPr sz="2000" b="1" i="1" spc="-14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психологом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403604" cy="1873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437126"/>
            <a:ext cx="1403603" cy="2420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ct val="100000"/>
              </a:lnSpc>
            </a:pPr>
            <a:r>
              <a:rPr sz="4000" spc="-25" dirty="0">
                <a:solidFill>
                  <a:srgbClr val="622422"/>
                </a:solidFill>
              </a:rPr>
              <a:t>Необходимо </a:t>
            </a:r>
            <a:r>
              <a:rPr sz="4000" spc="-40" dirty="0">
                <a:solidFill>
                  <a:srgbClr val="622422"/>
                </a:solidFill>
              </a:rPr>
              <a:t>отдать </a:t>
            </a:r>
            <a:r>
              <a:rPr sz="4000" spc="-5" dirty="0">
                <a:solidFill>
                  <a:srgbClr val="622422"/>
                </a:solidFill>
              </a:rPr>
              <a:t>малыша в</a:t>
            </a:r>
            <a:r>
              <a:rPr sz="4000" spc="25" dirty="0">
                <a:solidFill>
                  <a:srgbClr val="622422"/>
                </a:solidFill>
              </a:rPr>
              <a:t> </a:t>
            </a:r>
            <a:r>
              <a:rPr sz="4000" dirty="0">
                <a:solidFill>
                  <a:srgbClr val="622422"/>
                </a:solidFill>
              </a:rPr>
              <a:t>садик,</a:t>
            </a:r>
            <a:endParaRPr sz="4000"/>
          </a:p>
          <a:p>
            <a:pPr marL="5080" algn="ctr">
              <a:lnSpc>
                <a:spcPct val="100000"/>
              </a:lnSpc>
            </a:pPr>
            <a:r>
              <a:rPr sz="4000" spc="-5" dirty="0">
                <a:solidFill>
                  <a:srgbClr val="622422"/>
                </a:solidFill>
              </a:rPr>
              <a:t>если: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3460" indent="-342265">
              <a:lnSpc>
                <a:spcPct val="100000"/>
              </a:lnSpc>
              <a:buFont typeface="Arial"/>
              <a:buChar char="•"/>
              <a:tabLst>
                <a:tab pos="1013460" algn="l"/>
                <a:tab pos="1014094" algn="l"/>
              </a:tabLst>
            </a:pPr>
            <a:r>
              <a:rPr sz="2700" spc="-5" dirty="0">
                <a:latin typeface="Times New Roman"/>
                <a:cs typeface="Times New Roman"/>
              </a:rPr>
              <a:t>ребенок </a:t>
            </a:r>
            <a:r>
              <a:rPr sz="2700" spc="-10" dirty="0">
                <a:latin typeface="Times New Roman"/>
                <a:cs typeface="Times New Roman"/>
              </a:rPr>
              <a:t>приближается </a:t>
            </a:r>
            <a:r>
              <a:rPr sz="2700" dirty="0">
                <a:latin typeface="Times New Roman"/>
                <a:cs typeface="Times New Roman"/>
              </a:rPr>
              <a:t>к 3х </a:t>
            </a:r>
            <a:r>
              <a:rPr sz="2700" spc="-5" dirty="0">
                <a:latin typeface="Times New Roman"/>
                <a:cs typeface="Times New Roman"/>
              </a:rPr>
              <a:t>летнему</a:t>
            </a:r>
            <a:r>
              <a:rPr sz="2700" spc="2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рубежу</a:t>
            </a:r>
            <a:endParaRPr sz="2700">
              <a:latin typeface="Times New Roman"/>
              <a:cs typeface="Times New Roman"/>
            </a:endParaRPr>
          </a:p>
          <a:p>
            <a:pPr marL="1013460" indent="-342265">
              <a:lnSpc>
                <a:spcPct val="100000"/>
              </a:lnSpc>
              <a:buFont typeface="Arial"/>
              <a:buChar char="•"/>
              <a:tabLst>
                <a:tab pos="1013460" algn="l"/>
                <a:tab pos="1014094" algn="l"/>
              </a:tabLst>
            </a:pPr>
            <a:r>
              <a:rPr sz="2700" dirty="0">
                <a:latin typeface="Times New Roman"/>
                <a:cs typeface="Times New Roman"/>
              </a:rPr>
              <a:t>Вы </a:t>
            </a:r>
            <a:r>
              <a:rPr sz="2700" spc="-10" dirty="0">
                <a:latin typeface="Times New Roman"/>
                <a:cs typeface="Times New Roman"/>
              </a:rPr>
              <a:t>вынуждены </a:t>
            </a:r>
            <a:r>
              <a:rPr sz="2700" spc="-5" dirty="0">
                <a:latin typeface="Times New Roman"/>
                <a:cs typeface="Times New Roman"/>
              </a:rPr>
              <a:t>выйти </a:t>
            </a:r>
            <a:r>
              <a:rPr sz="2700" dirty="0">
                <a:latin typeface="Times New Roman"/>
                <a:cs typeface="Times New Roman"/>
              </a:rPr>
              <a:t>на</a:t>
            </a:r>
            <a:r>
              <a:rPr sz="2700" spc="-15" dirty="0">
                <a:latin typeface="Times New Roman"/>
                <a:cs typeface="Times New Roman"/>
              </a:rPr>
              <a:t> работу</a:t>
            </a:r>
            <a:endParaRPr sz="2700">
              <a:latin typeface="Times New Roman"/>
              <a:cs typeface="Times New Roman"/>
            </a:endParaRPr>
          </a:p>
          <a:p>
            <a:pPr marL="1013460" marR="144780" indent="-342265">
              <a:lnSpc>
                <a:spcPct val="80000"/>
              </a:lnSpc>
              <a:spcBef>
                <a:spcPts val="645"/>
              </a:spcBef>
              <a:buFont typeface="Arial"/>
              <a:buChar char="•"/>
              <a:tabLst>
                <a:tab pos="1013460" algn="l"/>
                <a:tab pos="1014094" algn="l"/>
              </a:tabLst>
            </a:pPr>
            <a:r>
              <a:rPr sz="2700" spc="-5" dirty="0">
                <a:latin typeface="Times New Roman"/>
                <a:cs typeface="Times New Roman"/>
              </a:rPr>
              <a:t>малыш заметно общителен: </a:t>
            </a:r>
            <a:r>
              <a:rPr sz="2700" spc="-20" dirty="0">
                <a:latin typeface="Times New Roman"/>
                <a:cs typeface="Times New Roman"/>
              </a:rPr>
              <a:t>подолгу </a:t>
            </a:r>
            <a:r>
              <a:rPr sz="2700" dirty="0">
                <a:latin typeface="Times New Roman"/>
                <a:cs typeface="Times New Roman"/>
              </a:rPr>
              <a:t>играет </a:t>
            </a:r>
            <a:r>
              <a:rPr sz="2700" spc="-5" dirty="0">
                <a:latin typeface="Times New Roman"/>
                <a:cs typeface="Times New Roman"/>
              </a:rPr>
              <a:t>без  </a:t>
            </a:r>
            <a:r>
              <a:rPr sz="2700" spc="-10" dirty="0">
                <a:latin typeface="Times New Roman"/>
                <a:cs typeface="Times New Roman"/>
              </a:rPr>
              <a:t>мамы, </a:t>
            </a:r>
            <a:r>
              <a:rPr sz="2700" spc="-15" dirty="0">
                <a:latin typeface="Times New Roman"/>
                <a:cs typeface="Times New Roman"/>
              </a:rPr>
              <a:t>спокоен </a:t>
            </a:r>
            <a:r>
              <a:rPr sz="2700" spc="-5" dirty="0">
                <a:latin typeface="Times New Roman"/>
                <a:cs typeface="Times New Roman"/>
              </a:rPr>
              <a:t>при </a:t>
            </a:r>
            <a:r>
              <a:rPr sz="2700" spc="-10" dirty="0">
                <a:latin typeface="Times New Roman"/>
                <a:cs typeface="Times New Roman"/>
              </a:rPr>
              <a:t>длительном </a:t>
            </a:r>
            <a:r>
              <a:rPr sz="2700" spc="-15" dirty="0">
                <a:latin typeface="Times New Roman"/>
                <a:cs typeface="Times New Roman"/>
              </a:rPr>
              <a:t>мамином  </a:t>
            </a:r>
            <a:r>
              <a:rPr sz="2700" spc="-5" dirty="0">
                <a:latin typeface="Times New Roman"/>
                <a:cs typeface="Times New Roman"/>
              </a:rPr>
              <a:t>отсутствии, </a:t>
            </a:r>
            <a:r>
              <a:rPr sz="2700" spc="-20" dirty="0">
                <a:latin typeface="Times New Roman"/>
                <a:cs typeface="Times New Roman"/>
              </a:rPr>
              <a:t>спокойно </a:t>
            </a:r>
            <a:r>
              <a:rPr sz="2700" spc="-5" dirty="0">
                <a:latin typeface="Times New Roman"/>
                <a:cs typeface="Times New Roman"/>
              </a:rPr>
              <a:t>реагирует </a:t>
            </a:r>
            <a:r>
              <a:rPr sz="2700" dirty="0">
                <a:latin typeface="Times New Roman"/>
                <a:cs typeface="Times New Roman"/>
              </a:rPr>
              <a:t>на </a:t>
            </a:r>
            <a:r>
              <a:rPr sz="2700" spc="-5" dirty="0">
                <a:latin typeface="Times New Roman"/>
                <a:cs typeface="Times New Roman"/>
              </a:rPr>
              <a:t>внимание  </a:t>
            </a:r>
            <a:r>
              <a:rPr sz="2700" dirty="0">
                <a:latin typeface="Times New Roman"/>
                <a:cs typeface="Times New Roman"/>
              </a:rPr>
              <a:t>посторонних </a:t>
            </a:r>
            <a:r>
              <a:rPr sz="2700" spc="-30" dirty="0">
                <a:latin typeface="Times New Roman"/>
                <a:cs typeface="Times New Roman"/>
              </a:rPr>
              <a:t>людей </a:t>
            </a:r>
            <a:r>
              <a:rPr sz="2700" b="1" dirty="0">
                <a:latin typeface="Times New Roman"/>
                <a:cs typeface="Times New Roman"/>
              </a:rPr>
              <a:t>*</a:t>
            </a:r>
            <a:r>
              <a:rPr sz="2700" dirty="0">
                <a:latin typeface="Times New Roman"/>
                <a:cs typeface="Times New Roman"/>
              </a:rPr>
              <a:t>, интересуется</a:t>
            </a:r>
            <a:r>
              <a:rPr sz="2700" spc="1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детьми</a:t>
            </a:r>
            <a:endParaRPr sz="2700">
              <a:latin typeface="Times New Roman"/>
              <a:cs typeface="Times New Roman"/>
            </a:endParaRPr>
          </a:p>
          <a:p>
            <a:pPr marL="1013460" marR="189230" indent="-342265">
              <a:lnSpc>
                <a:spcPct val="80000"/>
              </a:lnSpc>
              <a:spcBef>
                <a:spcPts val="645"/>
              </a:spcBef>
              <a:buFont typeface="Arial"/>
              <a:buChar char="•"/>
              <a:tabLst>
                <a:tab pos="1013460" algn="l"/>
                <a:tab pos="1014094" algn="l"/>
              </a:tabLst>
            </a:pPr>
            <a:r>
              <a:rPr sz="2700" dirty="0">
                <a:latin typeface="Times New Roman"/>
                <a:cs typeface="Times New Roman"/>
              </a:rPr>
              <a:t>Вы </a:t>
            </a:r>
            <a:r>
              <a:rPr sz="2700" spc="-5" dirty="0">
                <a:latin typeface="Times New Roman"/>
                <a:cs typeface="Times New Roman"/>
              </a:rPr>
              <a:t>планировали </a:t>
            </a:r>
            <a:r>
              <a:rPr sz="2700" spc="10" dirty="0">
                <a:latin typeface="Times New Roman"/>
                <a:cs typeface="Times New Roman"/>
              </a:rPr>
              <a:t>оставить </a:t>
            </a:r>
            <a:r>
              <a:rPr sz="2700" spc="-15" dirty="0">
                <a:latin typeface="Times New Roman"/>
                <a:cs typeface="Times New Roman"/>
              </a:rPr>
              <a:t>ребенка </a:t>
            </a:r>
            <a:r>
              <a:rPr sz="2700" dirty="0">
                <a:latin typeface="Times New Roman"/>
                <a:cs typeface="Times New Roman"/>
              </a:rPr>
              <a:t>еще на </a:t>
            </a:r>
            <a:r>
              <a:rPr sz="2700" spc="-50" dirty="0">
                <a:latin typeface="Times New Roman"/>
                <a:cs typeface="Times New Roman"/>
              </a:rPr>
              <a:t>год  </a:t>
            </a:r>
            <a:r>
              <a:rPr sz="2700" spc="-20" dirty="0">
                <a:latin typeface="Times New Roman"/>
                <a:cs typeface="Times New Roman"/>
              </a:rPr>
              <a:t>дома, </a:t>
            </a:r>
            <a:r>
              <a:rPr sz="2700" spc="-10" dirty="0">
                <a:latin typeface="Times New Roman"/>
                <a:cs typeface="Times New Roman"/>
              </a:rPr>
              <a:t>но </a:t>
            </a:r>
            <a:r>
              <a:rPr sz="2700" dirty="0">
                <a:latin typeface="Times New Roman"/>
                <a:cs typeface="Times New Roman"/>
              </a:rPr>
              <a:t>собирались </a:t>
            </a:r>
            <a:r>
              <a:rPr sz="2700" spc="-20" dirty="0">
                <a:latin typeface="Times New Roman"/>
                <a:cs typeface="Times New Roman"/>
              </a:rPr>
              <a:t>пригласить </a:t>
            </a:r>
            <a:r>
              <a:rPr sz="2700" spc="-5" dirty="0">
                <a:latin typeface="Times New Roman"/>
                <a:cs typeface="Times New Roman"/>
              </a:rPr>
              <a:t>няню, </a:t>
            </a:r>
            <a:r>
              <a:rPr sz="2700" spc="-30" dirty="0">
                <a:latin typeface="Times New Roman"/>
                <a:cs typeface="Times New Roman"/>
              </a:rPr>
              <a:t>которая  </a:t>
            </a:r>
            <a:r>
              <a:rPr sz="2700" spc="-60" dirty="0">
                <a:latin typeface="Times New Roman"/>
                <a:cs typeface="Times New Roman"/>
              </a:rPr>
              <a:t>будет </a:t>
            </a:r>
            <a:r>
              <a:rPr sz="2700" spc="-20" dirty="0">
                <a:latin typeface="Times New Roman"/>
                <a:cs typeface="Times New Roman"/>
              </a:rPr>
              <a:t>находиться </a:t>
            </a:r>
            <a:r>
              <a:rPr sz="2700" dirty="0">
                <a:latin typeface="Times New Roman"/>
                <a:cs typeface="Times New Roman"/>
              </a:rPr>
              <a:t>в </a:t>
            </a:r>
            <a:r>
              <a:rPr sz="2700" spc="-5" dirty="0">
                <a:latin typeface="Times New Roman"/>
                <a:cs typeface="Times New Roman"/>
              </a:rPr>
              <a:t>Вашем </a:t>
            </a:r>
            <a:r>
              <a:rPr sz="2700" spc="-15" dirty="0">
                <a:latin typeface="Times New Roman"/>
                <a:cs typeface="Times New Roman"/>
              </a:rPr>
              <a:t>доме </a:t>
            </a:r>
            <a:r>
              <a:rPr sz="2700" dirty="0">
                <a:latin typeface="Times New Roman"/>
                <a:cs typeface="Times New Roman"/>
              </a:rPr>
              <a:t>в </a:t>
            </a:r>
            <a:r>
              <a:rPr sz="2700" spc="-5" dirty="0">
                <a:latin typeface="Times New Roman"/>
                <a:cs typeface="Times New Roman"/>
              </a:rPr>
              <a:t>Вашем  присутствии</a:t>
            </a:r>
            <a:r>
              <a:rPr sz="2700" b="1" spc="-5" dirty="0">
                <a:latin typeface="Times New Roman"/>
                <a:cs typeface="Times New Roman"/>
              </a:rPr>
              <a:t>*</a:t>
            </a:r>
            <a:endParaRPr sz="2700">
              <a:latin typeface="Times New Roman"/>
              <a:cs typeface="Times New Roman"/>
            </a:endParaRPr>
          </a:p>
          <a:p>
            <a:pPr marL="3990975">
              <a:lnSpc>
                <a:spcPct val="100000"/>
              </a:lnSpc>
              <a:spcBef>
                <a:spcPts val="2300"/>
              </a:spcBef>
            </a:pPr>
            <a:r>
              <a:rPr sz="1900" b="1" i="1" spc="-5" dirty="0">
                <a:latin typeface="Calibri"/>
                <a:cs typeface="Calibri"/>
              </a:rPr>
              <a:t>* </a:t>
            </a:r>
            <a:r>
              <a:rPr sz="1900" b="1" i="1" spc="-10" dirty="0">
                <a:latin typeface="Calibri"/>
                <a:cs typeface="Calibri"/>
              </a:rPr>
              <a:t>Проконсультируйтесь </a:t>
            </a:r>
            <a:r>
              <a:rPr sz="1900" b="1" i="1" spc="-5" dirty="0">
                <a:latin typeface="Calibri"/>
                <a:cs typeface="Calibri"/>
              </a:rPr>
              <a:t>с</a:t>
            </a:r>
            <a:r>
              <a:rPr sz="1900" b="1" i="1" spc="-25" dirty="0">
                <a:latin typeface="Calibri"/>
                <a:cs typeface="Calibri"/>
              </a:rPr>
              <a:t> </a:t>
            </a:r>
            <a:r>
              <a:rPr sz="1900" b="1" i="1" spc="-10" dirty="0">
                <a:latin typeface="Calibri"/>
                <a:cs typeface="Calibri"/>
              </a:rPr>
              <a:t>психологом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161" y="859663"/>
            <a:ext cx="769302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u="heavy" spc="-1005" dirty="0">
                <a:solidFill>
                  <a:srgbClr val="974707"/>
                </a:solidFill>
                <a:latin typeface="Times New Roman"/>
                <a:cs typeface="Times New Roman"/>
              </a:rPr>
              <a:t> </a:t>
            </a:r>
            <a:r>
              <a:rPr sz="4000" u="heavy" spc="-5" dirty="0">
                <a:solidFill>
                  <a:srgbClr val="974707"/>
                </a:solidFill>
              </a:rPr>
              <a:t>Адаптация к </a:t>
            </a:r>
            <a:r>
              <a:rPr sz="4000" u="heavy" spc="-25" dirty="0">
                <a:solidFill>
                  <a:srgbClr val="974707"/>
                </a:solidFill>
              </a:rPr>
              <a:t>детскому</a:t>
            </a:r>
            <a:r>
              <a:rPr sz="4000" u="heavy" spc="-40" dirty="0">
                <a:solidFill>
                  <a:srgbClr val="974707"/>
                </a:solidFill>
              </a:rPr>
              <a:t> </a:t>
            </a:r>
            <a:r>
              <a:rPr sz="4000" u="heavy" spc="-15" dirty="0">
                <a:solidFill>
                  <a:srgbClr val="974707"/>
                </a:solidFill>
              </a:rPr>
              <a:t>учреждению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4905" y="1865629"/>
            <a:ext cx="6295390" cy="3902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solidFill>
                  <a:srgbClr val="974707"/>
                </a:solidFill>
                <a:latin typeface="Calibri"/>
                <a:cs typeface="Calibri"/>
              </a:rPr>
              <a:t>Это </a:t>
            </a:r>
            <a:r>
              <a:rPr sz="3200" spc="-5" dirty="0">
                <a:solidFill>
                  <a:srgbClr val="974707"/>
                </a:solidFill>
                <a:latin typeface="Calibri"/>
                <a:cs typeface="Calibri"/>
              </a:rPr>
              <a:t>время, </a:t>
            </a:r>
            <a:r>
              <a:rPr sz="3200" spc="-15" dirty="0">
                <a:solidFill>
                  <a:srgbClr val="974707"/>
                </a:solidFill>
                <a:latin typeface="Calibri"/>
                <a:cs typeface="Calibri"/>
              </a:rPr>
              <a:t>необходимое </a:t>
            </a:r>
            <a:r>
              <a:rPr sz="3200" dirty="0">
                <a:solidFill>
                  <a:srgbClr val="974707"/>
                </a:solidFill>
                <a:latin typeface="Calibri"/>
                <a:cs typeface="Calibri"/>
              </a:rPr>
              <a:t>для  </a:t>
            </a:r>
            <a:r>
              <a:rPr sz="3200" spc="-5" dirty="0">
                <a:solidFill>
                  <a:srgbClr val="974707"/>
                </a:solidFill>
                <a:latin typeface="Calibri"/>
                <a:cs typeface="Calibri"/>
              </a:rPr>
              <a:t>приспособления всех </a:t>
            </a:r>
            <a:r>
              <a:rPr sz="3200" dirty="0">
                <a:solidFill>
                  <a:srgbClr val="974707"/>
                </a:solidFill>
                <a:latin typeface="Calibri"/>
                <a:cs typeface="Calibri"/>
              </a:rPr>
              <a:t>функций  </a:t>
            </a:r>
            <a:r>
              <a:rPr sz="3200" spc="-5" dirty="0">
                <a:solidFill>
                  <a:srgbClr val="974707"/>
                </a:solidFill>
                <a:latin typeface="Calibri"/>
                <a:cs typeface="Calibri"/>
              </a:rPr>
              <a:t>организма </a:t>
            </a:r>
            <a:r>
              <a:rPr sz="3200" spc="-10" dirty="0">
                <a:solidFill>
                  <a:srgbClr val="974707"/>
                </a:solidFill>
                <a:latin typeface="Calibri"/>
                <a:cs typeface="Calibri"/>
              </a:rPr>
              <a:t>ребенка  </a:t>
            </a:r>
            <a:r>
              <a:rPr sz="3200" spc="-5" dirty="0">
                <a:solidFill>
                  <a:srgbClr val="974707"/>
                </a:solidFill>
                <a:latin typeface="Calibri"/>
                <a:cs typeface="Calibri"/>
              </a:rPr>
              <a:t>(физиологических </a:t>
            </a:r>
            <a:r>
              <a:rPr sz="3200" dirty="0">
                <a:solidFill>
                  <a:srgbClr val="974707"/>
                </a:solidFill>
                <a:latin typeface="Calibri"/>
                <a:cs typeface="Calibri"/>
              </a:rPr>
              <a:t>и  </a:t>
            </a:r>
            <a:r>
              <a:rPr sz="3200" spc="-10" dirty="0">
                <a:solidFill>
                  <a:srgbClr val="974707"/>
                </a:solidFill>
                <a:latin typeface="Calibri"/>
                <a:cs typeface="Calibri"/>
              </a:rPr>
              <a:t>психологических) </a:t>
            </a:r>
            <a:r>
              <a:rPr sz="3200" dirty="0">
                <a:solidFill>
                  <a:srgbClr val="974707"/>
                </a:solidFill>
                <a:latin typeface="Calibri"/>
                <a:cs typeface="Calibri"/>
              </a:rPr>
              <a:t>к пребыванию</a:t>
            </a:r>
            <a:r>
              <a:rPr sz="3200" spc="-50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974707"/>
                </a:solidFill>
                <a:latin typeface="Calibri"/>
                <a:cs typeface="Calibri"/>
              </a:rPr>
              <a:t>в  новой </a:t>
            </a:r>
            <a:r>
              <a:rPr sz="3200" spc="-5" dirty="0">
                <a:solidFill>
                  <a:srgbClr val="974707"/>
                </a:solidFill>
                <a:latin typeface="Calibri"/>
                <a:cs typeface="Calibri"/>
              </a:rPr>
              <a:t>обстановке, </a:t>
            </a:r>
            <a:r>
              <a:rPr sz="3200" dirty="0">
                <a:solidFill>
                  <a:srgbClr val="974707"/>
                </a:solidFill>
                <a:latin typeface="Calibri"/>
                <a:cs typeface="Calibri"/>
              </a:rPr>
              <a:t>изначально  </a:t>
            </a:r>
            <a:r>
              <a:rPr sz="3200" b="1" spc="-10" dirty="0">
                <a:solidFill>
                  <a:srgbClr val="974707"/>
                </a:solidFill>
                <a:latin typeface="Calibri"/>
                <a:cs typeface="Calibri"/>
              </a:rPr>
              <a:t>чуждой </a:t>
            </a:r>
            <a:r>
              <a:rPr sz="3200" dirty="0">
                <a:solidFill>
                  <a:srgbClr val="974707"/>
                </a:solidFill>
                <a:latin typeface="Calibri"/>
                <a:cs typeface="Calibri"/>
              </a:rPr>
              <a:t>ребенку 2х </a:t>
            </a:r>
            <a:r>
              <a:rPr sz="3200" spc="-10" dirty="0">
                <a:solidFill>
                  <a:srgbClr val="974707"/>
                </a:solidFill>
                <a:latin typeface="Calibri"/>
                <a:cs typeface="Calibri"/>
              </a:rPr>
              <a:t>летнего  </a:t>
            </a:r>
            <a:r>
              <a:rPr sz="3200" dirty="0">
                <a:solidFill>
                  <a:srgbClr val="974707"/>
                </a:solidFill>
                <a:latin typeface="Calibri"/>
                <a:cs typeface="Calibri"/>
              </a:rPr>
              <a:t>возраста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16" rIns="0" bIns="0" rtlCol="0">
            <a:spAutoFit/>
          </a:bodyPr>
          <a:lstStyle/>
          <a:p>
            <a:pPr marL="1164590" algn="ctr">
              <a:lnSpc>
                <a:spcPct val="100000"/>
              </a:lnSpc>
            </a:pPr>
            <a:r>
              <a:rPr sz="3600" spc="-15" dirty="0"/>
              <a:t>Что </a:t>
            </a:r>
            <a:r>
              <a:rPr sz="3600" spc="-20" dirty="0"/>
              <a:t>может</a:t>
            </a:r>
            <a:r>
              <a:rPr sz="3600" spc="-45" dirty="0"/>
              <a:t> </a:t>
            </a:r>
            <a:r>
              <a:rPr sz="3600" spc="-5" dirty="0"/>
              <a:t>нарушиться</a:t>
            </a:r>
            <a:endParaRPr sz="3600"/>
          </a:p>
          <a:p>
            <a:pPr marL="1162050" algn="ctr">
              <a:lnSpc>
                <a:spcPct val="100000"/>
              </a:lnSpc>
            </a:pPr>
            <a:r>
              <a:rPr sz="3600" dirty="0"/>
              <a:t>в </a:t>
            </a:r>
            <a:r>
              <a:rPr sz="3600" spc="-10" dirty="0"/>
              <a:t>состоянии </a:t>
            </a:r>
            <a:r>
              <a:rPr sz="3600" dirty="0"/>
              <a:t>и </a:t>
            </a:r>
            <a:r>
              <a:rPr sz="3600" spc="-15" dirty="0"/>
              <a:t>поведении</a:t>
            </a:r>
            <a:r>
              <a:rPr sz="3600" spc="25" dirty="0"/>
              <a:t> </a:t>
            </a:r>
            <a:r>
              <a:rPr sz="3600" spc="-10" dirty="0"/>
              <a:t>ребенка?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5940" y="1809877"/>
            <a:ext cx="8006080" cy="455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Эмоциональные нарушения: плаксивость, протестные настроения,  симбиотические </a:t>
            </a:r>
            <a:r>
              <a:rPr sz="1800" dirty="0">
                <a:latin typeface="Calibri"/>
                <a:cs typeface="Calibri"/>
              </a:rPr>
              <a:t>формы </a:t>
            </a:r>
            <a:r>
              <a:rPr sz="1800" spc="-5" dirty="0">
                <a:latin typeface="Calibri"/>
                <a:cs typeface="Calibri"/>
              </a:rPr>
              <a:t>проявления привязанности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маме, регресс навыков  </a:t>
            </a:r>
            <a:r>
              <a:rPr sz="1800" dirty="0">
                <a:latin typeface="Calibri"/>
                <a:cs typeface="Calibri"/>
              </a:rPr>
              <a:t>и речи </a:t>
            </a:r>
            <a:r>
              <a:rPr sz="1800" spc="-5" dirty="0">
                <a:latin typeface="Calibri"/>
                <a:cs typeface="Calibri"/>
              </a:rPr>
              <a:t>(«теряется»* </a:t>
            </a:r>
            <a:r>
              <a:rPr sz="1800" spc="-10" dirty="0">
                <a:latin typeface="Calibri"/>
                <a:cs typeface="Calibri"/>
              </a:rPr>
              <a:t>то, </a:t>
            </a:r>
            <a:r>
              <a:rPr sz="1800" spc="-15" dirty="0">
                <a:latin typeface="Calibri"/>
                <a:cs typeface="Calibri"/>
              </a:rPr>
              <a:t>что </a:t>
            </a:r>
            <a:r>
              <a:rPr sz="1800" dirty="0">
                <a:latin typeface="Calibri"/>
                <a:cs typeface="Calibri"/>
              </a:rPr>
              <a:t>ребенок </a:t>
            </a:r>
            <a:r>
              <a:rPr sz="1800" spc="-10" dirty="0">
                <a:latin typeface="Calibri"/>
                <a:cs typeface="Calibri"/>
              </a:rPr>
              <a:t>уже </a:t>
            </a:r>
            <a:r>
              <a:rPr sz="1800" spc="-5" dirty="0">
                <a:latin typeface="Calibri"/>
                <a:cs typeface="Calibri"/>
              </a:rPr>
              <a:t>освоил: </a:t>
            </a:r>
            <a:r>
              <a:rPr sz="1800" dirty="0">
                <a:latin typeface="Calibri"/>
                <a:cs typeface="Calibri"/>
              </a:rPr>
              <a:t>речевая </a:t>
            </a:r>
            <a:r>
              <a:rPr sz="1800" spc="-5" dirty="0">
                <a:latin typeface="Calibri"/>
                <a:cs typeface="Calibri"/>
              </a:rPr>
              <a:t>активность,  гигиенические навыки), постоянный резко пониженный эмоциональный </a:t>
            </a:r>
            <a:r>
              <a:rPr sz="1800" dirty="0">
                <a:latin typeface="Calibri"/>
                <a:cs typeface="Calibri"/>
              </a:rPr>
              <a:t>фон,  </a:t>
            </a:r>
            <a:r>
              <a:rPr sz="1800" spc="-5" dirty="0">
                <a:latin typeface="Calibri"/>
                <a:cs typeface="Calibri"/>
              </a:rPr>
              <a:t>резкое снижение познавательной </a:t>
            </a:r>
            <a:r>
              <a:rPr sz="1800" dirty="0">
                <a:latin typeface="Calibri"/>
                <a:cs typeface="Calibri"/>
              </a:rPr>
              <a:t>и игровой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активности</a:t>
            </a:r>
            <a:endParaRPr sz="1800">
              <a:latin typeface="Calibri"/>
              <a:cs typeface="Calibri"/>
            </a:endParaRPr>
          </a:p>
          <a:p>
            <a:pPr marL="355600" marR="398145" indent="-342900" algn="just">
              <a:lnSpc>
                <a:spcPct val="8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Неврологические нарушения: нарушения сна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питания, изменение цвета  </a:t>
            </a:r>
            <a:r>
              <a:rPr sz="1800" spc="-10" dirty="0">
                <a:latin typeface="Calibri"/>
                <a:cs typeface="Calibri"/>
              </a:rPr>
              <a:t>кожных </a:t>
            </a:r>
            <a:r>
              <a:rPr sz="1800" dirty="0">
                <a:latin typeface="Calibri"/>
                <a:cs typeface="Calibri"/>
              </a:rPr>
              <a:t>покровов, </a:t>
            </a:r>
            <a:r>
              <a:rPr sz="1800" spc="-5" dirty="0">
                <a:latin typeface="Calibri"/>
                <a:cs typeface="Calibri"/>
              </a:rPr>
              <a:t>запинки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речи, энурез, всхлипывающий </a:t>
            </a:r>
            <a:r>
              <a:rPr sz="1800" dirty="0">
                <a:latin typeface="Calibri"/>
                <a:cs typeface="Calibri"/>
              </a:rPr>
              <a:t>плач, </a:t>
            </a:r>
            <a:r>
              <a:rPr sz="1800" spc="-5" dirty="0">
                <a:latin typeface="Calibri"/>
                <a:cs typeface="Calibri"/>
              </a:rPr>
              <a:t>тремор,  тикообразные проявления (подергивания, подмаргивания,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…)</a:t>
            </a:r>
            <a:endParaRPr sz="1800">
              <a:latin typeface="Calibri"/>
              <a:cs typeface="Calibri"/>
            </a:endParaRPr>
          </a:p>
          <a:p>
            <a:pPr marL="355600" marR="146050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Нарушения </a:t>
            </a:r>
            <a:r>
              <a:rPr sz="1800" spc="-10" dirty="0">
                <a:latin typeface="Calibri"/>
                <a:cs typeface="Calibri"/>
              </a:rPr>
              <a:t>физического состояния: </a:t>
            </a:r>
            <a:r>
              <a:rPr sz="1800" spc="-5" dirty="0">
                <a:latin typeface="Calibri"/>
                <a:cs typeface="Calibri"/>
              </a:rPr>
              <a:t>резкое снижение </a:t>
            </a:r>
            <a:r>
              <a:rPr sz="1800" spc="-10" dirty="0">
                <a:latin typeface="Calibri"/>
                <a:cs typeface="Calibri"/>
              </a:rPr>
              <a:t>иммунитета, </a:t>
            </a:r>
            <a:r>
              <a:rPr sz="1800" spc="-20" dirty="0">
                <a:latin typeface="Calibri"/>
                <a:cs typeface="Calibri"/>
              </a:rPr>
              <a:t>отсюда </a:t>
            </a:r>
            <a:r>
              <a:rPr sz="1800" dirty="0">
                <a:latin typeface="Calibri"/>
                <a:cs typeface="Calibri"/>
              </a:rPr>
              <a:t>–  </a:t>
            </a:r>
            <a:r>
              <a:rPr sz="1800" spc="-5" dirty="0">
                <a:latin typeface="Calibri"/>
                <a:cs typeface="Calibri"/>
              </a:rPr>
              <a:t>вероятность </a:t>
            </a:r>
            <a:r>
              <a:rPr sz="1800" spc="-10" dirty="0">
                <a:latin typeface="Calibri"/>
                <a:cs typeface="Calibri"/>
              </a:rPr>
              <a:t>простудных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вирусных заболеваний. Вероятность заболеваний  психосоматических: все болезненные проявления (высокая температура,  рвота, жидкий </a:t>
            </a:r>
            <a:r>
              <a:rPr sz="1800" spc="-15" dirty="0">
                <a:latin typeface="Calibri"/>
                <a:cs typeface="Calibri"/>
              </a:rPr>
              <a:t>стул) </a:t>
            </a:r>
            <a:r>
              <a:rPr sz="1800" spc="-10" dirty="0">
                <a:latin typeface="Calibri"/>
                <a:cs typeface="Calibri"/>
              </a:rPr>
              <a:t>заканчиваются </a:t>
            </a:r>
            <a:r>
              <a:rPr sz="1800" spc="-5" dirty="0">
                <a:latin typeface="Calibri"/>
                <a:cs typeface="Calibri"/>
              </a:rPr>
              <a:t>дома,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родных </a:t>
            </a:r>
            <a:r>
              <a:rPr sz="1800" spc="-5" dirty="0">
                <a:latin typeface="Calibri"/>
                <a:cs typeface="Calibri"/>
              </a:rPr>
              <a:t>стенах, </a:t>
            </a:r>
            <a:r>
              <a:rPr sz="1800" dirty="0">
                <a:latin typeface="Calibri"/>
                <a:cs typeface="Calibri"/>
              </a:rPr>
              <a:t>но  </a:t>
            </a:r>
            <a:r>
              <a:rPr sz="1800" spc="-5" dirty="0">
                <a:latin typeface="Calibri"/>
                <a:cs typeface="Calibri"/>
              </a:rPr>
              <a:t>возобновляются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группе. Организм «помогает» </a:t>
            </a:r>
            <a:r>
              <a:rPr sz="1800" dirty="0">
                <a:latin typeface="Calibri"/>
                <a:cs typeface="Calibri"/>
              </a:rPr>
              <a:t>ребенку в </a:t>
            </a:r>
            <a:r>
              <a:rPr sz="1800" spc="-5" dirty="0">
                <a:latin typeface="Calibri"/>
                <a:cs typeface="Calibri"/>
              </a:rPr>
              <a:t>поиске путей </a:t>
            </a:r>
            <a:r>
              <a:rPr sz="1800" dirty="0">
                <a:latin typeface="Calibri"/>
                <a:cs typeface="Calibri"/>
              </a:rPr>
              <a:t>к  </a:t>
            </a:r>
            <a:r>
              <a:rPr sz="1800" spc="-5" dirty="0">
                <a:latin typeface="Calibri"/>
                <a:cs typeface="Calibri"/>
              </a:rPr>
              <a:t>маме,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дому.</a:t>
            </a:r>
            <a:endParaRPr sz="1800">
              <a:latin typeface="Calibri"/>
              <a:cs typeface="Calibri"/>
            </a:endParaRPr>
          </a:p>
          <a:p>
            <a:pPr marL="355600" marR="17145" indent="-342900">
              <a:lnSpc>
                <a:spcPct val="80000"/>
              </a:lnSpc>
              <a:spcBef>
                <a:spcPts val="4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Поведенческие нарушения: </a:t>
            </a:r>
            <a:r>
              <a:rPr sz="1800" spc="-15" dirty="0">
                <a:latin typeface="Calibri"/>
                <a:cs typeface="Calibri"/>
              </a:rPr>
              <a:t>трудность </a:t>
            </a:r>
            <a:r>
              <a:rPr sz="1800" spc="-5" dirty="0">
                <a:latin typeface="Calibri"/>
                <a:cs typeface="Calibri"/>
              </a:rPr>
              <a:t>утреннего «сбора»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садик, навязчивое  следование за воспитателем, невнимание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детям, </a:t>
            </a:r>
            <a:r>
              <a:rPr sz="1800" dirty="0">
                <a:latin typeface="Calibri"/>
                <a:cs typeface="Calibri"/>
              </a:rPr>
              <a:t>негативирование и  </a:t>
            </a:r>
            <a:r>
              <a:rPr sz="1800" spc="-15" dirty="0">
                <a:latin typeface="Calibri"/>
                <a:cs typeface="Calibri"/>
              </a:rPr>
              <a:t>протест, </a:t>
            </a:r>
            <a:r>
              <a:rPr sz="1800" spc="-10" dirty="0">
                <a:latin typeface="Calibri"/>
                <a:cs typeface="Calibri"/>
              </a:rPr>
              <a:t>отказ </a:t>
            </a:r>
            <a:r>
              <a:rPr sz="1800" spc="-5" dirty="0">
                <a:latin typeface="Calibri"/>
                <a:cs typeface="Calibri"/>
              </a:rPr>
              <a:t>играть, боязнь группового пространства, бесконечные </a:t>
            </a:r>
            <a:r>
              <a:rPr sz="1800" dirty="0">
                <a:latin typeface="Calibri"/>
                <a:cs typeface="Calibri"/>
              </a:rPr>
              <a:t>и  </a:t>
            </a:r>
            <a:r>
              <a:rPr sz="1800" spc="-5" dirty="0">
                <a:latin typeface="Calibri"/>
                <a:cs typeface="Calibri"/>
              </a:rPr>
              <a:t>многократные повторения «зова мамы» </a:t>
            </a:r>
            <a:r>
              <a:rPr sz="1800" spc="-45" dirty="0">
                <a:latin typeface="Calibri"/>
                <a:cs typeface="Calibri"/>
              </a:rPr>
              <a:t>(«Где </a:t>
            </a:r>
            <a:r>
              <a:rPr sz="1800" spc="-5" dirty="0">
                <a:latin typeface="Calibri"/>
                <a:cs typeface="Calibri"/>
              </a:rPr>
              <a:t>моя мама?», </a:t>
            </a:r>
            <a:r>
              <a:rPr sz="1800" dirty="0">
                <a:latin typeface="Calibri"/>
                <a:cs typeface="Calibri"/>
              </a:rPr>
              <a:t>«А </a:t>
            </a:r>
            <a:r>
              <a:rPr sz="1800" spc="-25" dirty="0">
                <a:latin typeface="Calibri"/>
                <a:cs typeface="Calibri"/>
              </a:rPr>
              <a:t>когда </a:t>
            </a:r>
            <a:r>
              <a:rPr sz="1800" spc="-5" dirty="0">
                <a:latin typeface="Calibri"/>
                <a:cs typeface="Calibri"/>
              </a:rPr>
              <a:t>моя  мама придет?»), усиление «ритуального поведения» </a:t>
            </a:r>
            <a:r>
              <a:rPr sz="1800" dirty="0">
                <a:latin typeface="Calibri"/>
                <a:cs typeface="Calibri"/>
              </a:rPr>
              <a:t>(спать- если </a:t>
            </a:r>
            <a:r>
              <a:rPr sz="1800" spc="-5" dirty="0">
                <a:latin typeface="Calibri"/>
                <a:cs typeface="Calibri"/>
              </a:rPr>
              <a:t>взрослый  сидит </a:t>
            </a:r>
            <a:r>
              <a:rPr sz="1800" dirty="0">
                <a:latin typeface="Calibri"/>
                <a:cs typeface="Calibri"/>
              </a:rPr>
              <a:t>на кровати; кушать- если </a:t>
            </a:r>
            <a:r>
              <a:rPr sz="1800" spc="-5" dirty="0">
                <a:latin typeface="Calibri"/>
                <a:cs typeface="Calibri"/>
              </a:rPr>
              <a:t>читают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сказку,…)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58671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700"/>
            <a:ext cx="8229600" cy="3298825"/>
          </a:xfrm>
          <a:custGeom>
            <a:avLst/>
            <a:gdLst/>
            <a:ahLst/>
            <a:cxnLst/>
            <a:rect l="l" t="t" r="r" b="b"/>
            <a:pathLst>
              <a:path w="8229600" h="3298825">
                <a:moveTo>
                  <a:pt x="0" y="3298316"/>
                </a:moveTo>
                <a:lnTo>
                  <a:pt x="8229600" y="3298316"/>
                </a:lnTo>
                <a:lnTo>
                  <a:pt x="8229600" y="0"/>
                </a:lnTo>
                <a:lnTo>
                  <a:pt x="0" y="0"/>
                </a:lnTo>
                <a:lnTo>
                  <a:pt x="0" y="3298316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74700"/>
            <a:ext cx="8229600" cy="3298825"/>
          </a:xfrm>
          <a:custGeom>
            <a:avLst/>
            <a:gdLst/>
            <a:ahLst/>
            <a:cxnLst/>
            <a:rect l="l" t="t" r="r" b="b"/>
            <a:pathLst>
              <a:path w="8229600" h="3298825">
                <a:moveTo>
                  <a:pt x="0" y="3298316"/>
                </a:moveTo>
                <a:lnTo>
                  <a:pt x="8229600" y="3298316"/>
                </a:lnTo>
                <a:lnTo>
                  <a:pt x="8229600" y="0"/>
                </a:lnTo>
                <a:lnTo>
                  <a:pt x="0" y="0"/>
                </a:lnTo>
                <a:lnTo>
                  <a:pt x="0" y="3298316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60526" y="882269"/>
            <a:ext cx="7225665" cy="2052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pc="-50" dirty="0"/>
              <a:t>Будем </a:t>
            </a:r>
            <a:r>
              <a:rPr dirty="0"/>
              <a:t>знать, </a:t>
            </a:r>
            <a:r>
              <a:rPr spc="-20" dirty="0"/>
              <a:t>что </a:t>
            </a:r>
            <a:r>
              <a:rPr dirty="0"/>
              <a:t>99, 9 </a:t>
            </a:r>
            <a:r>
              <a:rPr spc="5" dirty="0"/>
              <a:t>%</a:t>
            </a:r>
            <a:r>
              <a:rPr spc="-60" dirty="0"/>
              <a:t> </a:t>
            </a:r>
            <a:r>
              <a:rPr spc="-15" dirty="0"/>
              <a:t>детей  подвержены </a:t>
            </a:r>
            <a:r>
              <a:rPr spc="-20" dirty="0"/>
              <a:t>трудностям  </a:t>
            </a:r>
            <a:r>
              <a:rPr dirty="0"/>
              <a:t>адаптационного</a:t>
            </a:r>
            <a:r>
              <a:rPr spc="-110" dirty="0"/>
              <a:t> </a:t>
            </a:r>
            <a:r>
              <a:rPr spc="-15" dirty="0"/>
              <a:t>периода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64435" y="4170426"/>
            <a:ext cx="6026150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5330" marR="5080" indent="-72263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Разница лишь в </a:t>
            </a:r>
            <a:r>
              <a:rPr sz="3200" spc="-5" dirty="0">
                <a:latin typeface="Calibri"/>
                <a:cs typeface="Calibri"/>
              </a:rPr>
              <a:t>степени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тяжести  </a:t>
            </a:r>
            <a:r>
              <a:rPr sz="3200" spc="-15" dirty="0">
                <a:latin typeface="Calibri"/>
                <a:cs typeface="Calibri"/>
              </a:rPr>
              <a:t>прохождения </a:t>
            </a:r>
            <a:r>
              <a:rPr sz="3200" spc="-25" dirty="0">
                <a:latin typeface="Calibri"/>
                <a:cs typeface="Calibri"/>
              </a:rPr>
              <a:t>этого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периода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3532" y="3739388"/>
            <a:ext cx="2123694" cy="3118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764" rIns="0" bIns="0" rtlCol="0">
            <a:spAutoFit/>
          </a:bodyPr>
          <a:lstStyle/>
          <a:p>
            <a:pPr marL="3155315">
              <a:lnSpc>
                <a:spcPct val="100000"/>
              </a:lnSpc>
            </a:pPr>
            <a:r>
              <a:rPr dirty="0"/>
              <a:t>Важно!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24838"/>
            <a:ext cx="7519670" cy="290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</a:pPr>
            <a:r>
              <a:rPr sz="2700" dirty="0">
                <a:latin typeface="Calibri"/>
                <a:cs typeface="Calibri"/>
              </a:rPr>
              <a:t>Специалистами </a:t>
            </a:r>
            <a:r>
              <a:rPr sz="2700" spc="-5" dirty="0">
                <a:latin typeface="Calibri"/>
                <a:cs typeface="Calibri"/>
              </a:rPr>
              <a:t>Института педиатрии разработаны  критерии </a:t>
            </a:r>
            <a:r>
              <a:rPr sz="2700" dirty="0">
                <a:latin typeface="Calibri"/>
                <a:cs typeface="Calibri"/>
              </a:rPr>
              <a:t>адаптации </a:t>
            </a:r>
            <a:r>
              <a:rPr sz="2700" spc="-5" dirty="0">
                <a:latin typeface="Calibri"/>
                <a:cs typeface="Calibri"/>
              </a:rPr>
              <a:t>(условные* нормативы),  характеризующие степень тяжести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прохождения  </a:t>
            </a:r>
            <a:r>
              <a:rPr sz="2700" spc="-5" dirty="0">
                <a:latin typeface="Calibri"/>
                <a:cs typeface="Calibri"/>
              </a:rPr>
              <a:t>адаптационного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периода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1284605" algn="l"/>
              </a:tabLst>
            </a:pPr>
            <a:r>
              <a:rPr sz="2700" spc="-5" dirty="0">
                <a:latin typeface="Calibri"/>
                <a:cs typeface="Calibri"/>
              </a:rPr>
              <a:t>Бывают	степени</a:t>
            </a:r>
            <a:r>
              <a:rPr sz="2700" spc="-10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адаптации:</a:t>
            </a:r>
            <a:endParaRPr sz="2700">
              <a:latin typeface="Calibri"/>
              <a:cs typeface="Calibri"/>
            </a:endParaRPr>
          </a:p>
          <a:p>
            <a:pPr marL="1699895">
              <a:lnSpc>
                <a:spcPct val="100000"/>
              </a:lnSpc>
              <a:spcBef>
                <a:spcPts val="345"/>
              </a:spcBef>
              <a:tabLst>
                <a:tab pos="4686300" algn="l"/>
              </a:tabLst>
            </a:pPr>
            <a:r>
              <a:rPr sz="3100" spc="-10" dirty="0">
                <a:latin typeface="Calibri"/>
                <a:cs typeface="Calibri"/>
              </a:rPr>
              <a:t>Легкая</a:t>
            </a:r>
            <a:r>
              <a:rPr sz="3100" spc="-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,</a:t>
            </a:r>
            <a:r>
              <a:rPr sz="3100" spc="-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Средняя	</a:t>
            </a:r>
            <a:r>
              <a:rPr sz="3100" spc="-5" dirty="0">
                <a:latin typeface="Calibri"/>
                <a:cs typeface="Calibri"/>
              </a:rPr>
              <a:t>и</a:t>
            </a:r>
            <a:r>
              <a:rPr sz="3100" spc="-110" dirty="0">
                <a:latin typeface="Calibri"/>
                <a:cs typeface="Calibri"/>
              </a:rPr>
              <a:t> </a:t>
            </a:r>
            <a:r>
              <a:rPr sz="3100" spc="-45" dirty="0">
                <a:latin typeface="Calibri"/>
                <a:cs typeface="Calibri"/>
              </a:rPr>
              <a:t>Тяжелая</a:t>
            </a:r>
            <a:endParaRPr sz="3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700" dirty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95702" y="537324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3"/>
                </a:lnTo>
                <a:lnTo>
                  <a:pt x="66960" y="66957"/>
                </a:lnTo>
                <a:lnTo>
                  <a:pt x="39045" y="100787"/>
                </a:lnTo>
                <a:lnTo>
                  <a:pt x="17966" y="139613"/>
                </a:lnTo>
                <a:lnTo>
                  <a:pt x="4644" y="182516"/>
                </a:lnTo>
                <a:lnTo>
                  <a:pt x="0" y="228574"/>
                </a:lnTo>
                <a:lnTo>
                  <a:pt x="4644" y="274645"/>
                </a:lnTo>
                <a:lnTo>
                  <a:pt x="17966" y="317555"/>
                </a:lnTo>
                <a:lnTo>
                  <a:pt x="39045" y="356386"/>
                </a:lnTo>
                <a:lnTo>
                  <a:pt x="66960" y="390218"/>
                </a:lnTo>
                <a:lnTo>
                  <a:pt x="100793" y="418132"/>
                </a:lnTo>
                <a:lnTo>
                  <a:pt x="139624" y="439209"/>
                </a:lnTo>
                <a:lnTo>
                  <a:pt x="182533" y="452530"/>
                </a:lnTo>
                <a:lnTo>
                  <a:pt x="228600" y="457174"/>
                </a:lnTo>
                <a:lnTo>
                  <a:pt x="274666" y="452530"/>
                </a:lnTo>
                <a:lnTo>
                  <a:pt x="317575" y="439209"/>
                </a:lnTo>
                <a:lnTo>
                  <a:pt x="356406" y="418132"/>
                </a:lnTo>
                <a:lnTo>
                  <a:pt x="390239" y="390218"/>
                </a:lnTo>
                <a:lnTo>
                  <a:pt x="418154" y="356386"/>
                </a:lnTo>
                <a:lnTo>
                  <a:pt x="439233" y="317555"/>
                </a:lnTo>
                <a:lnTo>
                  <a:pt x="452555" y="274645"/>
                </a:lnTo>
                <a:lnTo>
                  <a:pt x="457200" y="228574"/>
                </a:lnTo>
                <a:lnTo>
                  <a:pt x="452555" y="182516"/>
                </a:lnTo>
                <a:lnTo>
                  <a:pt x="439233" y="139613"/>
                </a:lnTo>
                <a:lnTo>
                  <a:pt x="418154" y="100787"/>
                </a:lnTo>
                <a:lnTo>
                  <a:pt x="390239" y="66957"/>
                </a:lnTo>
                <a:lnTo>
                  <a:pt x="356406" y="39043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5702" y="5373242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574"/>
                </a:moveTo>
                <a:lnTo>
                  <a:pt x="4644" y="182516"/>
                </a:lnTo>
                <a:lnTo>
                  <a:pt x="17966" y="139613"/>
                </a:lnTo>
                <a:lnTo>
                  <a:pt x="39045" y="100787"/>
                </a:lnTo>
                <a:lnTo>
                  <a:pt x="66960" y="66957"/>
                </a:lnTo>
                <a:lnTo>
                  <a:pt x="100793" y="39043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3"/>
                </a:lnTo>
                <a:lnTo>
                  <a:pt x="390239" y="66957"/>
                </a:lnTo>
                <a:lnTo>
                  <a:pt x="418154" y="100787"/>
                </a:lnTo>
                <a:lnTo>
                  <a:pt x="439233" y="139613"/>
                </a:lnTo>
                <a:lnTo>
                  <a:pt x="452555" y="182516"/>
                </a:lnTo>
                <a:lnTo>
                  <a:pt x="457200" y="228574"/>
                </a:lnTo>
                <a:lnTo>
                  <a:pt x="452555" y="274645"/>
                </a:lnTo>
                <a:lnTo>
                  <a:pt x="439233" y="317555"/>
                </a:lnTo>
                <a:lnTo>
                  <a:pt x="418154" y="356386"/>
                </a:lnTo>
                <a:lnTo>
                  <a:pt x="390239" y="390218"/>
                </a:lnTo>
                <a:lnTo>
                  <a:pt x="356406" y="418132"/>
                </a:lnTo>
                <a:lnTo>
                  <a:pt x="317575" y="439209"/>
                </a:lnTo>
                <a:lnTo>
                  <a:pt x="274666" y="452530"/>
                </a:lnTo>
                <a:lnTo>
                  <a:pt x="228600" y="457174"/>
                </a:lnTo>
                <a:lnTo>
                  <a:pt x="182533" y="452530"/>
                </a:lnTo>
                <a:lnTo>
                  <a:pt x="139624" y="439209"/>
                </a:lnTo>
                <a:lnTo>
                  <a:pt x="100793" y="418132"/>
                </a:lnTo>
                <a:lnTo>
                  <a:pt x="66960" y="390218"/>
                </a:lnTo>
                <a:lnTo>
                  <a:pt x="39045" y="356386"/>
                </a:lnTo>
                <a:lnTo>
                  <a:pt x="17966" y="317555"/>
                </a:lnTo>
                <a:lnTo>
                  <a:pt x="4644" y="274645"/>
                </a:lnTo>
                <a:lnTo>
                  <a:pt x="0" y="22857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1909" y="5157215"/>
            <a:ext cx="864235" cy="817244"/>
          </a:xfrm>
          <a:custGeom>
            <a:avLst/>
            <a:gdLst/>
            <a:ahLst/>
            <a:cxnLst/>
            <a:rect l="l" t="t" r="r" b="b"/>
            <a:pathLst>
              <a:path w="864235" h="817245">
                <a:moveTo>
                  <a:pt x="432053" y="0"/>
                </a:moveTo>
                <a:lnTo>
                  <a:pt x="381664" y="2748"/>
                </a:lnTo>
                <a:lnTo>
                  <a:pt x="332982" y="10788"/>
                </a:lnTo>
                <a:lnTo>
                  <a:pt x="286333" y="23814"/>
                </a:lnTo>
                <a:lnTo>
                  <a:pt x="242040" y="41519"/>
                </a:lnTo>
                <a:lnTo>
                  <a:pt x="200427" y="63598"/>
                </a:lnTo>
                <a:lnTo>
                  <a:pt x="161819" y="89743"/>
                </a:lnTo>
                <a:lnTo>
                  <a:pt x="126539" y="119649"/>
                </a:lnTo>
                <a:lnTo>
                  <a:pt x="94912" y="153010"/>
                </a:lnTo>
                <a:lnTo>
                  <a:pt x="67261" y="189518"/>
                </a:lnTo>
                <a:lnTo>
                  <a:pt x="43911" y="228868"/>
                </a:lnTo>
                <a:lnTo>
                  <a:pt x="25186" y="270753"/>
                </a:lnTo>
                <a:lnTo>
                  <a:pt x="11410" y="314868"/>
                </a:lnTo>
                <a:lnTo>
                  <a:pt x="2906" y="360905"/>
                </a:lnTo>
                <a:lnTo>
                  <a:pt x="0" y="408558"/>
                </a:lnTo>
                <a:lnTo>
                  <a:pt x="2906" y="456221"/>
                </a:lnTo>
                <a:lnTo>
                  <a:pt x="11410" y="502267"/>
                </a:lnTo>
                <a:lnTo>
                  <a:pt x="25186" y="546391"/>
                </a:lnTo>
                <a:lnTo>
                  <a:pt x="43911" y="588286"/>
                </a:lnTo>
                <a:lnTo>
                  <a:pt x="67261" y="627646"/>
                </a:lnTo>
                <a:lnTo>
                  <a:pt x="94912" y="664163"/>
                </a:lnTo>
                <a:lnTo>
                  <a:pt x="126539" y="697533"/>
                </a:lnTo>
                <a:lnTo>
                  <a:pt x="161819" y="727447"/>
                </a:lnTo>
                <a:lnTo>
                  <a:pt x="200427" y="753601"/>
                </a:lnTo>
                <a:lnTo>
                  <a:pt x="242040" y="775686"/>
                </a:lnTo>
                <a:lnTo>
                  <a:pt x="286333" y="793397"/>
                </a:lnTo>
                <a:lnTo>
                  <a:pt x="332982" y="806427"/>
                </a:lnTo>
                <a:lnTo>
                  <a:pt x="381664" y="814470"/>
                </a:lnTo>
                <a:lnTo>
                  <a:pt x="432053" y="817219"/>
                </a:lnTo>
                <a:lnTo>
                  <a:pt x="482443" y="814470"/>
                </a:lnTo>
                <a:lnTo>
                  <a:pt x="531125" y="806427"/>
                </a:lnTo>
                <a:lnTo>
                  <a:pt x="577774" y="793397"/>
                </a:lnTo>
                <a:lnTo>
                  <a:pt x="622067" y="775686"/>
                </a:lnTo>
                <a:lnTo>
                  <a:pt x="663680" y="753601"/>
                </a:lnTo>
                <a:lnTo>
                  <a:pt x="702288" y="727447"/>
                </a:lnTo>
                <a:lnTo>
                  <a:pt x="737568" y="697533"/>
                </a:lnTo>
                <a:lnTo>
                  <a:pt x="769195" y="664163"/>
                </a:lnTo>
                <a:lnTo>
                  <a:pt x="796846" y="627646"/>
                </a:lnTo>
                <a:lnTo>
                  <a:pt x="820196" y="588286"/>
                </a:lnTo>
                <a:lnTo>
                  <a:pt x="838921" y="546391"/>
                </a:lnTo>
                <a:lnTo>
                  <a:pt x="852697" y="502267"/>
                </a:lnTo>
                <a:lnTo>
                  <a:pt x="861201" y="456221"/>
                </a:lnTo>
                <a:lnTo>
                  <a:pt x="864107" y="408558"/>
                </a:lnTo>
                <a:lnTo>
                  <a:pt x="861201" y="360905"/>
                </a:lnTo>
                <a:lnTo>
                  <a:pt x="852697" y="314868"/>
                </a:lnTo>
                <a:lnTo>
                  <a:pt x="838921" y="270753"/>
                </a:lnTo>
                <a:lnTo>
                  <a:pt x="820196" y="228868"/>
                </a:lnTo>
                <a:lnTo>
                  <a:pt x="796846" y="189518"/>
                </a:lnTo>
                <a:lnTo>
                  <a:pt x="769195" y="153010"/>
                </a:lnTo>
                <a:lnTo>
                  <a:pt x="737568" y="119649"/>
                </a:lnTo>
                <a:lnTo>
                  <a:pt x="702288" y="89743"/>
                </a:lnTo>
                <a:lnTo>
                  <a:pt x="663680" y="63598"/>
                </a:lnTo>
                <a:lnTo>
                  <a:pt x="622067" y="41519"/>
                </a:lnTo>
                <a:lnTo>
                  <a:pt x="577774" y="23814"/>
                </a:lnTo>
                <a:lnTo>
                  <a:pt x="531125" y="10788"/>
                </a:lnTo>
                <a:lnTo>
                  <a:pt x="482443" y="2748"/>
                </a:lnTo>
                <a:lnTo>
                  <a:pt x="432053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51909" y="5157215"/>
            <a:ext cx="864235" cy="817244"/>
          </a:xfrm>
          <a:custGeom>
            <a:avLst/>
            <a:gdLst/>
            <a:ahLst/>
            <a:cxnLst/>
            <a:rect l="l" t="t" r="r" b="b"/>
            <a:pathLst>
              <a:path w="864235" h="817245">
                <a:moveTo>
                  <a:pt x="0" y="408558"/>
                </a:moveTo>
                <a:lnTo>
                  <a:pt x="2906" y="360905"/>
                </a:lnTo>
                <a:lnTo>
                  <a:pt x="11410" y="314868"/>
                </a:lnTo>
                <a:lnTo>
                  <a:pt x="25186" y="270753"/>
                </a:lnTo>
                <a:lnTo>
                  <a:pt x="43911" y="228868"/>
                </a:lnTo>
                <a:lnTo>
                  <a:pt x="67261" y="189518"/>
                </a:lnTo>
                <a:lnTo>
                  <a:pt x="94912" y="153010"/>
                </a:lnTo>
                <a:lnTo>
                  <a:pt x="126539" y="119649"/>
                </a:lnTo>
                <a:lnTo>
                  <a:pt x="161819" y="89743"/>
                </a:lnTo>
                <a:lnTo>
                  <a:pt x="200427" y="63598"/>
                </a:lnTo>
                <a:lnTo>
                  <a:pt x="242040" y="41519"/>
                </a:lnTo>
                <a:lnTo>
                  <a:pt x="286333" y="23814"/>
                </a:lnTo>
                <a:lnTo>
                  <a:pt x="332982" y="10788"/>
                </a:lnTo>
                <a:lnTo>
                  <a:pt x="381664" y="2748"/>
                </a:lnTo>
                <a:lnTo>
                  <a:pt x="432053" y="0"/>
                </a:lnTo>
                <a:lnTo>
                  <a:pt x="482443" y="2748"/>
                </a:lnTo>
                <a:lnTo>
                  <a:pt x="531125" y="10788"/>
                </a:lnTo>
                <a:lnTo>
                  <a:pt x="577774" y="23814"/>
                </a:lnTo>
                <a:lnTo>
                  <a:pt x="622067" y="41519"/>
                </a:lnTo>
                <a:lnTo>
                  <a:pt x="663680" y="63598"/>
                </a:lnTo>
                <a:lnTo>
                  <a:pt x="702288" y="89743"/>
                </a:lnTo>
                <a:lnTo>
                  <a:pt x="737568" y="119649"/>
                </a:lnTo>
                <a:lnTo>
                  <a:pt x="769195" y="153010"/>
                </a:lnTo>
                <a:lnTo>
                  <a:pt x="796846" y="189518"/>
                </a:lnTo>
                <a:lnTo>
                  <a:pt x="820196" y="228868"/>
                </a:lnTo>
                <a:lnTo>
                  <a:pt x="838921" y="270753"/>
                </a:lnTo>
                <a:lnTo>
                  <a:pt x="852697" y="314868"/>
                </a:lnTo>
                <a:lnTo>
                  <a:pt x="861201" y="360905"/>
                </a:lnTo>
                <a:lnTo>
                  <a:pt x="864107" y="408558"/>
                </a:lnTo>
                <a:lnTo>
                  <a:pt x="861201" y="456221"/>
                </a:lnTo>
                <a:lnTo>
                  <a:pt x="852697" y="502267"/>
                </a:lnTo>
                <a:lnTo>
                  <a:pt x="838921" y="546391"/>
                </a:lnTo>
                <a:lnTo>
                  <a:pt x="820196" y="588286"/>
                </a:lnTo>
                <a:lnTo>
                  <a:pt x="796846" y="627646"/>
                </a:lnTo>
                <a:lnTo>
                  <a:pt x="769195" y="664163"/>
                </a:lnTo>
                <a:lnTo>
                  <a:pt x="737568" y="697533"/>
                </a:lnTo>
                <a:lnTo>
                  <a:pt x="702288" y="727447"/>
                </a:lnTo>
                <a:lnTo>
                  <a:pt x="663680" y="753601"/>
                </a:lnTo>
                <a:lnTo>
                  <a:pt x="622067" y="775686"/>
                </a:lnTo>
                <a:lnTo>
                  <a:pt x="577774" y="793397"/>
                </a:lnTo>
                <a:lnTo>
                  <a:pt x="531125" y="806427"/>
                </a:lnTo>
                <a:lnTo>
                  <a:pt x="482443" y="814470"/>
                </a:lnTo>
                <a:lnTo>
                  <a:pt x="432053" y="817219"/>
                </a:lnTo>
                <a:lnTo>
                  <a:pt x="381664" y="814470"/>
                </a:lnTo>
                <a:lnTo>
                  <a:pt x="332982" y="806427"/>
                </a:lnTo>
                <a:lnTo>
                  <a:pt x="286333" y="793397"/>
                </a:lnTo>
                <a:lnTo>
                  <a:pt x="242040" y="775686"/>
                </a:lnTo>
                <a:lnTo>
                  <a:pt x="200427" y="753601"/>
                </a:lnTo>
                <a:lnTo>
                  <a:pt x="161819" y="727447"/>
                </a:lnTo>
                <a:lnTo>
                  <a:pt x="126539" y="697533"/>
                </a:lnTo>
                <a:lnTo>
                  <a:pt x="94912" y="664163"/>
                </a:lnTo>
                <a:lnTo>
                  <a:pt x="67261" y="627646"/>
                </a:lnTo>
                <a:lnTo>
                  <a:pt x="43911" y="588286"/>
                </a:lnTo>
                <a:lnTo>
                  <a:pt x="25186" y="546391"/>
                </a:lnTo>
                <a:lnTo>
                  <a:pt x="11410" y="502267"/>
                </a:lnTo>
                <a:lnTo>
                  <a:pt x="2906" y="456221"/>
                </a:lnTo>
                <a:lnTo>
                  <a:pt x="0" y="40855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52134" y="4869179"/>
            <a:ext cx="1368425" cy="1321435"/>
          </a:xfrm>
          <a:custGeom>
            <a:avLst/>
            <a:gdLst/>
            <a:ahLst/>
            <a:cxnLst/>
            <a:rect l="l" t="t" r="r" b="b"/>
            <a:pathLst>
              <a:path w="1368425" h="1321435">
                <a:moveTo>
                  <a:pt x="684022" y="0"/>
                </a:moveTo>
                <a:lnTo>
                  <a:pt x="635165" y="1658"/>
                </a:lnTo>
                <a:lnTo>
                  <a:pt x="587238" y="6560"/>
                </a:lnTo>
                <a:lnTo>
                  <a:pt x="540353" y="14593"/>
                </a:lnTo>
                <a:lnTo>
                  <a:pt x="494629" y="25646"/>
                </a:lnTo>
                <a:lnTo>
                  <a:pt x="450179" y="39606"/>
                </a:lnTo>
                <a:lnTo>
                  <a:pt x="407120" y="56362"/>
                </a:lnTo>
                <a:lnTo>
                  <a:pt x="365568" y="75802"/>
                </a:lnTo>
                <a:lnTo>
                  <a:pt x="325638" y="97814"/>
                </a:lnTo>
                <a:lnTo>
                  <a:pt x="287445" y="122287"/>
                </a:lnTo>
                <a:lnTo>
                  <a:pt x="251106" y="149108"/>
                </a:lnTo>
                <a:lnTo>
                  <a:pt x="216736" y="178167"/>
                </a:lnTo>
                <a:lnTo>
                  <a:pt x="184451" y="209350"/>
                </a:lnTo>
                <a:lnTo>
                  <a:pt x="154367" y="242547"/>
                </a:lnTo>
                <a:lnTo>
                  <a:pt x="126599" y="277645"/>
                </a:lnTo>
                <a:lnTo>
                  <a:pt x="101262" y="314534"/>
                </a:lnTo>
                <a:lnTo>
                  <a:pt x="78474" y="353100"/>
                </a:lnTo>
                <a:lnTo>
                  <a:pt x="58348" y="393232"/>
                </a:lnTo>
                <a:lnTo>
                  <a:pt x="41001" y="434818"/>
                </a:lnTo>
                <a:lnTo>
                  <a:pt x="26549" y="477747"/>
                </a:lnTo>
                <a:lnTo>
                  <a:pt x="15107" y="521907"/>
                </a:lnTo>
                <a:lnTo>
                  <a:pt x="6791" y="567186"/>
                </a:lnTo>
                <a:lnTo>
                  <a:pt x="1717" y="613472"/>
                </a:lnTo>
                <a:lnTo>
                  <a:pt x="0" y="660654"/>
                </a:lnTo>
                <a:lnTo>
                  <a:pt x="1717" y="707832"/>
                </a:lnTo>
                <a:lnTo>
                  <a:pt x="6791" y="754115"/>
                </a:lnTo>
                <a:lnTo>
                  <a:pt x="15107" y="799391"/>
                </a:lnTo>
                <a:lnTo>
                  <a:pt x="26549" y="843549"/>
                </a:lnTo>
                <a:lnTo>
                  <a:pt x="41001" y="886476"/>
                </a:lnTo>
                <a:lnTo>
                  <a:pt x="58348" y="928060"/>
                </a:lnTo>
                <a:lnTo>
                  <a:pt x="78474" y="968191"/>
                </a:lnTo>
                <a:lnTo>
                  <a:pt x="101262" y="1006755"/>
                </a:lnTo>
                <a:lnTo>
                  <a:pt x="126599" y="1043642"/>
                </a:lnTo>
                <a:lnTo>
                  <a:pt x="154367" y="1078739"/>
                </a:lnTo>
                <a:lnTo>
                  <a:pt x="184451" y="1111935"/>
                </a:lnTo>
                <a:lnTo>
                  <a:pt x="216736" y="1143118"/>
                </a:lnTo>
                <a:lnTo>
                  <a:pt x="251106" y="1172175"/>
                </a:lnTo>
                <a:lnTo>
                  <a:pt x="287445" y="1198996"/>
                </a:lnTo>
                <a:lnTo>
                  <a:pt x="325638" y="1223469"/>
                </a:lnTo>
                <a:lnTo>
                  <a:pt x="365568" y="1245481"/>
                </a:lnTo>
                <a:lnTo>
                  <a:pt x="407120" y="1264920"/>
                </a:lnTo>
                <a:lnTo>
                  <a:pt x="450179" y="1281676"/>
                </a:lnTo>
                <a:lnTo>
                  <a:pt x="494629" y="1295636"/>
                </a:lnTo>
                <a:lnTo>
                  <a:pt x="540353" y="1306689"/>
                </a:lnTo>
                <a:lnTo>
                  <a:pt x="587238" y="1314722"/>
                </a:lnTo>
                <a:lnTo>
                  <a:pt x="635165" y="1319623"/>
                </a:lnTo>
                <a:lnTo>
                  <a:pt x="684022" y="1321282"/>
                </a:lnTo>
                <a:lnTo>
                  <a:pt x="732878" y="1319623"/>
                </a:lnTo>
                <a:lnTo>
                  <a:pt x="780808" y="1314722"/>
                </a:lnTo>
                <a:lnTo>
                  <a:pt x="827696" y="1306689"/>
                </a:lnTo>
                <a:lnTo>
                  <a:pt x="873425" y="1295636"/>
                </a:lnTo>
                <a:lnTo>
                  <a:pt x="917879" y="1281676"/>
                </a:lnTo>
                <a:lnTo>
                  <a:pt x="960944" y="1264920"/>
                </a:lnTo>
                <a:lnTo>
                  <a:pt x="1002503" y="1245481"/>
                </a:lnTo>
                <a:lnTo>
                  <a:pt x="1042441" y="1223469"/>
                </a:lnTo>
                <a:lnTo>
                  <a:pt x="1080641" y="1198996"/>
                </a:lnTo>
                <a:lnTo>
                  <a:pt x="1116988" y="1172175"/>
                </a:lnTo>
                <a:lnTo>
                  <a:pt x="1151366" y="1143118"/>
                </a:lnTo>
                <a:lnTo>
                  <a:pt x="1183659" y="1111935"/>
                </a:lnTo>
                <a:lnTo>
                  <a:pt x="1213752" y="1078739"/>
                </a:lnTo>
                <a:lnTo>
                  <a:pt x="1241528" y="1043642"/>
                </a:lnTo>
                <a:lnTo>
                  <a:pt x="1266872" y="1006755"/>
                </a:lnTo>
                <a:lnTo>
                  <a:pt x="1289668" y="968191"/>
                </a:lnTo>
                <a:lnTo>
                  <a:pt x="1309801" y="928060"/>
                </a:lnTo>
                <a:lnTo>
                  <a:pt x="1327153" y="886476"/>
                </a:lnTo>
                <a:lnTo>
                  <a:pt x="1341611" y="843549"/>
                </a:lnTo>
                <a:lnTo>
                  <a:pt x="1353057" y="799391"/>
                </a:lnTo>
                <a:lnTo>
                  <a:pt x="1361376" y="754115"/>
                </a:lnTo>
                <a:lnTo>
                  <a:pt x="1366453" y="707832"/>
                </a:lnTo>
                <a:lnTo>
                  <a:pt x="1368170" y="660654"/>
                </a:lnTo>
                <a:lnTo>
                  <a:pt x="1366453" y="613472"/>
                </a:lnTo>
                <a:lnTo>
                  <a:pt x="1361376" y="567186"/>
                </a:lnTo>
                <a:lnTo>
                  <a:pt x="1353057" y="521907"/>
                </a:lnTo>
                <a:lnTo>
                  <a:pt x="1341611" y="477747"/>
                </a:lnTo>
                <a:lnTo>
                  <a:pt x="1327153" y="434818"/>
                </a:lnTo>
                <a:lnTo>
                  <a:pt x="1309801" y="393232"/>
                </a:lnTo>
                <a:lnTo>
                  <a:pt x="1289668" y="353100"/>
                </a:lnTo>
                <a:lnTo>
                  <a:pt x="1266872" y="314534"/>
                </a:lnTo>
                <a:lnTo>
                  <a:pt x="1241528" y="277645"/>
                </a:lnTo>
                <a:lnTo>
                  <a:pt x="1213752" y="242547"/>
                </a:lnTo>
                <a:lnTo>
                  <a:pt x="1183659" y="209350"/>
                </a:lnTo>
                <a:lnTo>
                  <a:pt x="1151366" y="178167"/>
                </a:lnTo>
                <a:lnTo>
                  <a:pt x="1116988" y="149108"/>
                </a:lnTo>
                <a:lnTo>
                  <a:pt x="1080641" y="122287"/>
                </a:lnTo>
                <a:lnTo>
                  <a:pt x="1042441" y="97814"/>
                </a:lnTo>
                <a:lnTo>
                  <a:pt x="1002503" y="75802"/>
                </a:lnTo>
                <a:lnTo>
                  <a:pt x="960944" y="56362"/>
                </a:lnTo>
                <a:lnTo>
                  <a:pt x="917879" y="39606"/>
                </a:lnTo>
                <a:lnTo>
                  <a:pt x="873425" y="25646"/>
                </a:lnTo>
                <a:lnTo>
                  <a:pt x="827696" y="14593"/>
                </a:lnTo>
                <a:lnTo>
                  <a:pt x="780808" y="6560"/>
                </a:lnTo>
                <a:lnTo>
                  <a:pt x="732878" y="1658"/>
                </a:lnTo>
                <a:lnTo>
                  <a:pt x="6840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52134" y="4869179"/>
            <a:ext cx="1368425" cy="1321435"/>
          </a:xfrm>
          <a:custGeom>
            <a:avLst/>
            <a:gdLst/>
            <a:ahLst/>
            <a:cxnLst/>
            <a:rect l="l" t="t" r="r" b="b"/>
            <a:pathLst>
              <a:path w="1368425" h="1321435">
                <a:moveTo>
                  <a:pt x="0" y="660654"/>
                </a:moveTo>
                <a:lnTo>
                  <a:pt x="1717" y="613472"/>
                </a:lnTo>
                <a:lnTo>
                  <a:pt x="6791" y="567186"/>
                </a:lnTo>
                <a:lnTo>
                  <a:pt x="15107" y="521907"/>
                </a:lnTo>
                <a:lnTo>
                  <a:pt x="26549" y="477747"/>
                </a:lnTo>
                <a:lnTo>
                  <a:pt x="41001" y="434818"/>
                </a:lnTo>
                <a:lnTo>
                  <a:pt x="58348" y="393232"/>
                </a:lnTo>
                <a:lnTo>
                  <a:pt x="78474" y="353100"/>
                </a:lnTo>
                <a:lnTo>
                  <a:pt x="101262" y="314534"/>
                </a:lnTo>
                <a:lnTo>
                  <a:pt x="126599" y="277645"/>
                </a:lnTo>
                <a:lnTo>
                  <a:pt x="154367" y="242547"/>
                </a:lnTo>
                <a:lnTo>
                  <a:pt x="184451" y="209350"/>
                </a:lnTo>
                <a:lnTo>
                  <a:pt x="216736" y="178167"/>
                </a:lnTo>
                <a:lnTo>
                  <a:pt x="251106" y="149108"/>
                </a:lnTo>
                <a:lnTo>
                  <a:pt x="287445" y="122287"/>
                </a:lnTo>
                <a:lnTo>
                  <a:pt x="325638" y="97814"/>
                </a:lnTo>
                <a:lnTo>
                  <a:pt x="365568" y="75802"/>
                </a:lnTo>
                <a:lnTo>
                  <a:pt x="407120" y="56362"/>
                </a:lnTo>
                <a:lnTo>
                  <a:pt x="450179" y="39606"/>
                </a:lnTo>
                <a:lnTo>
                  <a:pt x="494629" y="25646"/>
                </a:lnTo>
                <a:lnTo>
                  <a:pt x="540353" y="14593"/>
                </a:lnTo>
                <a:lnTo>
                  <a:pt x="587238" y="6560"/>
                </a:lnTo>
                <a:lnTo>
                  <a:pt x="635165" y="1658"/>
                </a:lnTo>
                <a:lnTo>
                  <a:pt x="684022" y="0"/>
                </a:lnTo>
                <a:lnTo>
                  <a:pt x="732878" y="1658"/>
                </a:lnTo>
                <a:lnTo>
                  <a:pt x="780808" y="6560"/>
                </a:lnTo>
                <a:lnTo>
                  <a:pt x="827696" y="14593"/>
                </a:lnTo>
                <a:lnTo>
                  <a:pt x="873425" y="25646"/>
                </a:lnTo>
                <a:lnTo>
                  <a:pt x="917879" y="39606"/>
                </a:lnTo>
                <a:lnTo>
                  <a:pt x="960944" y="56362"/>
                </a:lnTo>
                <a:lnTo>
                  <a:pt x="1002503" y="75802"/>
                </a:lnTo>
                <a:lnTo>
                  <a:pt x="1042441" y="97814"/>
                </a:lnTo>
                <a:lnTo>
                  <a:pt x="1080641" y="122287"/>
                </a:lnTo>
                <a:lnTo>
                  <a:pt x="1116988" y="149108"/>
                </a:lnTo>
                <a:lnTo>
                  <a:pt x="1151366" y="178167"/>
                </a:lnTo>
                <a:lnTo>
                  <a:pt x="1183659" y="209350"/>
                </a:lnTo>
                <a:lnTo>
                  <a:pt x="1213752" y="242547"/>
                </a:lnTo>
                <a:lnTo>
                  <a:pt x="1241528" y="277645"/>
                </a:lnTo>
                <a:lnTo>
                  <a:pt x="1266872" y="314534"/>
                </a:lnTo>
                <a:lnTo>
                  <a:pt x="1289668" y="353100"/>
                </a:lnTo>
                <a:lnTo>
                  <a:pt x="1309801" y="393232"/>
                </a:lnTo>
                <a:lnTo>
                  <a:pt x="1327153" y="434818"/>
                </a:lnTo>
                <a:lnTo>
                  <a:pt x="1341611" y="477747"/>
                </a:lnTo>
                <a:lnTo>
                  <a:pt x="1353057" y="521907"/>
                </a:lnTo>
                <a:lnTo>
                  <a:pt x="1361376" y="567186"/>
                </a:lnTo>
                <a:lnTo>
                  <a:pt x="1366453" y="613472"/>
                </a:lnTo>
                <a:lnTo>
                  <a:pt x="1368170" y="660654"/>
                </a:lnTo>
                <a:lnTo>
                  <a:pt x="1366453" y="707832"/>
                </a:lnTo>
                <a:lnTo>
                  <a:pt x="1361376" y="754115"/>
                </a:lnTo>
                <a:lnTo>
                  <a:pt x="1353057" y="799391"/>
                </a:lnTo>
                <a:lnTo>
                  <a:pt x="1341611" y="843549"/>
                </a:lnTo>
                <a:lnTo>
                  <a:pt x="1327153" y="886476"/>
                </a:lnTo>
                <a:lnTo>
                  <a:pt x="1309801" y="928060"/>
                </a:lnTo>
                <a:lnTo>
                  <a:pt x="1289668" y="968191"/>
                </a:lnTo>
                <a:lnTo>
                  <a:pt x="1266872" y="1006755"/>
                </a:lnTo>
                <a:lnTo>
                  <a:pt x="1241528" y="1043642"/>
                </a:lnTo>
                <a:lnTo>
                  <a:pt x="1213752" y="1078739"/>
                </a:lnTo>
                <a:lnTo>
                  <a:pt x="1183659" y="1111935"/>
                </a:lnTo>
                <a:lnTo>
                  <a:pt x="1151366" y="1143118"/>
                </a:lnTo>
                <a:lnTo>
                  <a:pt x="1116988" y="1172175"/>
                </a:lnTo>
                <a:lnTo>
                  <a:pt x="1080641" y="1198996"/>
                </a:lnTo>
                <a:lnTo>
                  <a:pt x="1042441" y="1223469"/>
                </a:lnTo>
                <a:lnTo>
                  <a:pt x="1002503" y="1245481"/>
                </a:lnTo>
                <a:lnTo>
                  <a:pt x="960944" y="1264920"/>
                </a:lnTo>
                <a:lnTo>
                  <a:pt x="917879" y="1281676"/>
                </a:lnTo>
                <a:lnTo>
                  <a:pt x="873425" y="1295636"/>
                </a:lnTo>
                <a:lnTo>
                  <a:pt x="827696" y="1306689"/>
                </a:lnTo>
                <a:lnTo>
                  <a:pt x="780808" y="1314722"/>
                </a:lnTo>
                <a:lnTo>
                  <a:pt x="732878" y="1319623"/>
                </a:lnTo>
                <a:lnTo>
                  <a:pt x="684022" y="1321282"/>
                </a:lnTo>
                <a:lnTo>
                  <a:pt x="635165" y="1319623"/>
                </a:lnTo>
                <a:lnTo>
                  <a:pt x="587238" y="1314722"/>
                </a:lnTo>
                <a:lnTo>
                  <a:pt x="540353" y="1306689"/>
                </a:lnTo>
                <a:lnTo>
                  <a:pt x="494629" y="1295636"/>
                </a:lnTo>
                <a:lnTo>
                  <a:pt x="450179" y="1281676"/>
                </a:lnTo>
                <a:lnTo>
                  <a:pt x="407120" y="1264920"/>
                </a:lnTo>
                <a:lnTo>
                  <a:pt x="365568" y="1245481"/>
                </a:lnTo>
                <a:lnTo>
                  <a:pt x="325638" y="1223469"/>
                </a:lnTo>
                <a:lnTo>
                  <a:pt x="287445" y="1198996"/>
                </a:lnTo>
                <a:lnTo>
                  <a:pt x="251106" y="1172175"/>
                </a:lnTo>
                <a:lnTo>
                  <a:pt x="216736" y="1143118"/>
                </a:lnTo>
                <a:lnTo>
                  <a:pt x="184451" y="1111935"/>
                </a:lnTo>
                <a:lnTo>
                  <a:pt x="154367" y="1078739"/>
                </a:lnTo>
                <a:lnTo>
                  <a:pt x="126599" y="1043642"/>
                </a:lnTo>
                <a:lnTo>
                  <a:pt x="101262" y="1006755"/>
                </a:lnTo>
                <a:lnTo>
                  <a:pt x="78474" y="968191"/>
                </a:lnTo>
                <a:lnTo>
                  <a:pt x="58348" y="928060"/>
                </a:lnTo>
                <a:lnTo>
                  <a:pt x="41001" y="886476"/>
                </a:lnTo>
                <a:lnTo>
                  <a:pt x="26549" y="843549"/>
                </a:lnTo>
                <a:lnTo>
                  <a:pt x="15107" y="799391"/>
                </a:lnTo>
                <a:lnTo>
                  <a:pt x="6791" y="754115"/>
                </a:lnTo>
                <a:lnTo>
                  <a:pt x="1717" y="707832"/>
                </a:lnTo>
                <a:lnTo>
                  <a:pt x="0" y="66065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853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Адаптация ребенка 2-3х лет  к пребыванию в дошкольном  учреждении</vt:lpstr>
      <vt:lpstr>Психологические особенности возраста</vt:lpstr>
      <vt:lpstr>Уважаемые мамы!</vt:lpstr>
      <vt:lpstr>Не стоит отдавать ребенка в ясли, если:</vt:lpstr>
      <vt:lpstr>Необходимо отдать малыша в садик, если:</vt:lpstr>
      <vt:lpstr> Адаптация к детскому учреждению</vt:lpstr>
      <vt:lpstr>Что может нарушиться в состоянии и поведении ребенка?</vt:lpstr>
      <vt:lpstr>Будем знать, что 99, 9 % детей  подвержены трудностям  адаптационного периода</vt:lpstr>
      <vt:lpstr>Важно!</vt:lpstr>
      <vt:lpstr>Легкая степень адаптации</vt:lpstr>
      <vt:lpstr>Средняя степень адаптации</vt:lpstr>
      <vt:lpstr>Тяжелая степень адаптации</vt:lpstr>
      <vt:lpstr>Особенности работы воспитателей в период адаптации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ребенка 2-3х лет    к пребыванию в дошкольном учреждения</dc:title>
  <dc:creator>Санчес</dc:creator>
  <cp:lastModifiedBy>Дом</cp:lastModifiedBy>
  <cp:revision>3</cp:revision>
  <dcterms:created xsi:type="dcterms:W3CDTF">2017-07-27T14:43:22Z</dcterms:created>
  <dcterms:modified xsi:type="dcterms:W3CDTF">2017-08-19T20:01:49Z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2017-07-27T00:00:00Z</vt:filetime>
  </property>
</Properties>
</file>